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9" r:id="rId2"/>
    <p:sldId id="287" r:id="rId3"/>
    <p:sldId id="272" r:id="rId4"/>
    <p:sldId id="273" r:id="rId5"/>
    <p:sldId id="274" r:id="rId6"/>
    <p:sldId id="283" r:id="rId7"/>
    <p:sldId id="301" r:id="rId8"/>
    <p:sldId id="275" r:id="rId9"/>
    <p:sldId id="284" r:id="rId10"/>
    <p:sldId id="286" r:id="rId11"/>
    <p:sldId id="261" r:id="rId12"/>
    <p:sldId id="280" r:id="rId13"/>
    <p:sldId id="264" r:id="rId14"/>
    <p:sldId id="268" r:id="rId15"/>
    <p:sldId id="307" r:id="rId16"/>
    <p:sldId id="297" r:id="rId17"/>
    <p:sldId id="302" r:id="rId18"/>
    <p:sldId id="299" r:id="rId19"/>
    <p:sldId id="270" r:id="rId20"/>
    <p:sldId id="271" r:id="rId21"/>
    <p:sldId id="308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09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Discussion" id="{8ED9E276-B551-4225-BE6A-F08989E96457}">
          <p14:sldIdLst>
            <p14:sldId id="259"/>
            <p14:sldId id="287"/>
            <p14:sldId id="272"/>
            <p14:sldId id="273"/>
            <p14:sldId id="274"/>
            <p14:sldId id="283"/>
            <p14:sldId id="301"/>
            <p14:sldId id="275"/>
            <p14:sldId id="284"/>
            <p14:sldId id="286"/>
            <p14:sldId id="261"/>
            <p14:sldId id="280"/>
            <p14:sldId id="264"/>
            <p14:sldId id="268"/>
            <p14:sldId id="307"/>
            <p14:sldId id="297"/>
            <p14:sldId id="302"/>
            <p14:sldId id="299"/>
            <p14:sldId id="270"/>
            <p14:sldId id="271"/>
          </p14:sldIdLst>
        </p14:section>
        <p14:section name="FIRST Programs" id="{A104327E-CEC5-473A-BF71-EB8F85D7A6EA}">
          <p14:sldIdLst>
            <p14:sldId id="308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 userDrawn="1">
          <p15:clr>
            <a:srgbClr val="A4A3A4"/>
          </p15:clr>
        </p15:guide>
        <p15:guide id="2" pos="2221" userDrawn="1">
          <p15:clr>
            <a:srgbClr val="A4A3A4"/>
          </p15:clr>
        </p15:guide>
        <p15:guide id="3" orient="horz" pos="2946" userDrawn="1">
          <p15:clr>
            <a:srgbClr val="A4A3A4"/>
          </p15:clr>
        </p15:guide>
        <p15:guide id="4" pos="2226" userDrawn="1">
          <p15:clr>
            <a:srgbClr val="A4A3A4"/>
          </p15:clr>
        </p15:guide>
        <p15:guide id="5" orient="horz" pos="2974" userDrawn="1">
          <p15:clr>
            <a:srgbClr val="A4A3A4"/>
          </p15:clr>
        </p15:guide>
        <p15:guide id="6" orient="horz" pos="2952" userDrawn="1">
          <p15:clr>
            <a:srgbClr val="A4A3A4"/>
          </p15:clr>
        </p15:guide>
        <p15:guide id="7" pos="2259" userDrawn="1">
          <p15:clr>
            <a:srgbClr val="A4A3A4"/>
          </p15:clr>
        </p15:guide>
        <p15:guide id="8" pos="2265" userDrawn="1">
          <p15:clr>
            <a:srgbClr val="A4A3A4"/>
          </p15:clr>
        </p15:guide>
        <p15:guide id="9" orient="horz" pos="2945" userDrawn="1">
          <p15:clr>
            <a:srgbClr val="A4A3A4"/>
          </p15:clr>
        </p15:guide>
        <p15:guide id="10" orient="horz" pos="2923" userDrawn="1">
          <p15:clr>
            <a:srgbClr val="A4A3A4"/>
          </p15:clr>
        </p15:guide>
        <p15:guide id="11" orient="horz" pos="2951" userDrawn="1">
          <p15:clr>
            <a:srgbClr val="A4A3A4"/>
          </p15:clr>
        </p15:guide>
        <p15:guide id="12" orient="horz" pos="2929" userDrawn="1">
          <p15:clr>
            <a:srgbClr val="A4A3A4"/>
          </p15:clr>
        </p15:guide>
        <p15:guide id="13" pos="2166" userDrawn="1">
          <p15:clr>
            <a:srgbClr val="A4A3A4"/>
          </p15:clr>
        </p15:guide>
        <p15:guide id="14" pos="2170" userDrawn="1">
          <p15:clr>
            <a:srgbClr val="A4A3A4"/>
          </p15:clr>
        </p15:guide>
        <p15:guide id="15" pos="2203" userDrawn="1">
          <p15:clr>
            <a:srgbClr val="A4A3A4"/>
          </p15:clr>
        </p15:guide>
        <p15:guide id="16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ey Dunn" initials="HD" lastIdx="8" clrIdx="0"/>
  <p:cmAuthor id="1" name="Gigi Johnson" initials="" lastIdx="3" clrIdx="1"/>
  <p:cmAuthor id="2" name="Theresa F. Klemme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D1B"/>
    <a:srgbClr val="DA7E31"/>
    <a:srgbClr val="003974"/>
    <a:srgbClr val="8F0507"/>
    <a:srgbClr val="3165CA"/>
    <a:srgbClr val="FA1E31"/>
    <a:srgbClr val="DF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5" autoAdjust="0"/>
    <p:restoredTop sz="94645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3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1328" y="-96"/>
      </p:cViewPr>
      <p:guideLst>
        <p:guide orient="horz" pos="2968"/>
        <p:guide pos="2221"/>
        <p:guide orient="horz" pos="2946"/>
        <p:guide pos="2226"/>
        <p:guide orient="horz" pos="2974"/>
        <p:guide orient="horz" pos="2952"/>
        <p:guide pos="2259"/>
        <p:guide pos="2265"/>
        <p:guide orient="horz" pos="2945"/>
        <p:guide orient="horz" pos="2923"/>
        <p:guide orient="horz" pos="2951"/>
        <p:guide orient="horz" pos="2929"/>
        <p:guide pos="2166"/>
        <p:guide pos="2170"/>
        <p:guide pos="2203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1" b="0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SoCal Region Teams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076171884322214"/>
          <c:y val="0.18032655781406198"/>
          <c:w val="0.83662796699439146"/>
          <c:h val="0.7270855470268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Team Growth</c:v>
                </c:pt>
              </c:strCache>
            </c:strRef>
          </c:tx>
          <c:spPr>
            <a:solidFill>
              <a:srgbClr val="F57E25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7.5866641975161145E-3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3-45BD-93F6-0F7F5E1E27D0}"/>
                </c:ext>
              </c:extLst>
            </c:dLbl>
            <c:dLbl>
              <c:idx val="1"/>
              <c:layout>
                <c:manualLayout>
                  <c:x val="3.0396812051777134E-17"/>
                  <c:y val="1.5173328395032229E-2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13-45BD-93F6-0F7F5E1E27D0}"/>
                </c:ext>
              </c:extLst>
            </c:dLbl>
            <c:dLbl>
              <c:idx val="2"/>
              <c:layout>
                <c:manualLayout>
                  <c:x val="0"/>
                  <c:y val="1.5173328395032229E-2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3-45BD-93F6-0F7F5E1E27D0}"/>
                </c:ext>
              </c:extLst>
            </c:dLbl>
            <c:dLbl>
              <c:idx val="3"/>
              <c:layout>
                <c:manualLayout>
                  <c:x val="0"/>
                  <c:y val="1.5173328395032229E-2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13-45BD-93F6-0F7F5E1E27D0}"/>
                </c:ext>
              </c:extLst>
            </c:dLbl>
            <c:dLbl>
              <c:idx val="4"/>
              <c:layout>
                <c:manualLayout>
                  <c:x val="0"/>
                  <c:y val="3.7933320987580572E-3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13-45BD-93F6-0F7F5E1E27D0}"/>
                </c:ext>
              </c:extLst>
            </c:dLbl>
            <c:dLbl>
              <c:idx val="5"/>
              <c:layout>
                <c:manualLayout>
                  <c:x val="3.316054167092053E-3"/>
                  <c:y val="3.7933320987579874E-3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13-45BD-93F6-0F7F5E1E27D0}"/>
                </c:ext>
              </c:extLst>
            </c:dLbl>
            <c:dLbl>
              <c:idx val="6"/>
              <c:layout>
                <c:manualLayout>
                  <c:x val="-3.316054167092053E-3"/>
                  <c:y val="1.517332839503216E-2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13-45BD-93F6-0F7F5E1E27D0}"/>
                </c:ext>
              </c:extLst>
            </c:dLbl>
            <c:dLbl>
              <c:idx val="7"/>
              <c:layout>
                <c:manualLayout>
                  <c:x val="0"/>
                  <c:y val="7.5866641975161145E-3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13-45BD-93F6-0F7F5E1E27D0}"/>
                </c:ext>
              </c:extLst>
            </c:dLbl>
            <c:dLbl>
              <c:idx val="8"/>
              <c:layout>
                <c:manualLayout>
                  <c:x val="0"/>
                  <c:y val="7.5866641975161145E-3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13-45BD-93F6-0F7F5E1E27D0}"/>
                </c:ext>
              </c:extLst>
            </c:dLbl>
            <c:dLbl>
              <c:idx val="9"/>
              <c:layout>
                <c:manualLayout>
                  <c:x val="0"/>
                  <c:y val="3.7933320987580572E-3"/>
                </c:manualLayout>
              </c:layout>
              <c:spPr/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rgbClr val="0033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13-45BD-93F6-0F7F5E1E2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96" b="0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est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14</c:v>
                </c:pt>
                <c:pt idx="1">
                  <c:v>25</c:v>
                </c:pt>
                <c:pt idx="2">
                  <c:v>39</c:v>
                </c:pt>
                <c:pt idx="3">
                  <c:v>69</c:v>
                </c:pt>
                <c:pt idx="4">
                  <c:v>113</c:v>
                </c:pt>
                <c:pt idx="5">
                  <c:v>125</c:v>
                </c:pt>
                <c:pt idx="6" formatCode="General">
                  <c:v>136</c:v>
                </c:pt>
                <c:pt idx="7" formatCode="General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13-45BD-93F6-0F7F5E1E2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703640"/>
        <c:axId val="1"/>
      </c:barChart>
      <c:catAx>
        <c:axId val="227703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95" b="0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95" b="0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7703640"/>
        <c:crosses val="autoZero"/>
        <c:crossBetween val="between"/>
      </c:valAx>
      <c:spPr>
        <a:noFill/>
        <a:ln w="25258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0" b="0" i="0" u="none" strike="noStrike" baseline="0">
          <a:solidFill>
            <a:srgbClr val="0033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31T09:42:15.872" idx="1">
    <p:pos x="6000" y="0"/>
    <p:text>I'd already printed everything -- but can add this page as something separate.  I had the file open and also was editing it -- as a PowerPoint, it isn't co-editable at the same time as a Google Sheet -- so I got out of my edit and yours still should be ok.</p:text>
  </p:cm>
  <p:cm authorId="2" dt="2016-07-31T09:42:15.872" idx="1">
    <p:pos x="6000" y="100"/>
    <p:text>ok - sorry for th elate response - I saw your note when I was going to bed</p:text>
  </p:cm>
  <p:cm authorId="2" dt="2016-07-31T09:42:15.872" idx="2">
    <p:pos x="6000" y="200"/>
    <p:text>when is Worlds?</p:text>
  </p:cm>
  <p:cm authorId="1" dt="2016-07-31T09:42:15.872" idx="2">
    <p:pos x="6000" y="300"/>
    <p:text>April 19-22.  I'll make the changes and print it now -- we're leaving in a few minutes.  It will be a loose page, but a good addition.</p:text>
  </p:cm>
  <p:cm authorId="1" dt="2016-07-31T09:42:15.872" idx="3">
    <p:pos x="6000" y="400"/>
    <p:text>Printed and ready to go!  See you soon.  Traffic says that it will take us an hour at least, so we are leaving very soon.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39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39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CCB44723-E546-4FA9-BF65-1FFF8D36005B}" type="datetimeFigureOut">
              <a:rPr lang="en-US" smtClean="0"/>
              <a:t>7/31/2016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67"/>
            <a:ext cx="3037839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39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6A86AD9A-66A2-4CBE-8DD1-E4CF8D467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3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39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39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B639C161-D34F-4F5C-BCAA-ABC5EEAF8073}" type="datetimeFigureOut">
              <a:rPr lang="en-US" smtClean="0"/>
              <a:t>7/31/2016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4"/>
            <a:ext cx="5608320" cy="4183380"/>
          </a:xfrm>
          <a:prstGeom prst="rect">
            <a:avLst/>
          </a:prstGeom>
        </p:spPr>
        <p:txBody>
          <a:bodyPr vert="horz" lIns="93158" tIns="46579" rIns="93158" bIns="465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39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39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D18857FA-30B9-4367-B7F1-0EFD3F44D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9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Projected</a:t>
            </a:r>
            <a:r>
              <a:rPr lang="en-US" baseline="0" dirty="0"/>
              <a:t> gap of millions of engineers in a generation</a:t>
            </a:r>
          </a:p>
          <a:p>
            <a:r>
              <a:rPr lang="en-US" baseline="0" dirty="0"/>
              <a:t>Under representation of women and minorities in STEM fields</a:t>
            </a:r>
          </a:p>
          <a:p>
            <a:r>
              <a:rPr lang="en-US" baseline="0" dirty="0"/>
              <a:t>The world economy is run by 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FC3F8-3B7E-5640-9BF1-E8CA00B804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1041" y="4415794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69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FC3F8-3B7E-5640-9BF1-E8CA00B8043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2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RST-collage-plai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8999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79248" y="1511508"/>
            <a:ext cx="9299448" cy="1670963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1371600">
              <a:schemeClr val="bg1">
                <a:alpha val="85000"/>
              </a:schemeClr>
            </a:glow>
            <a:softEdge rad="495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64972"/>
            <a:ext cx="9144000" cy="1614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7" y="1882587"/>
            <a:ext cx="1530489" cy="11478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74469" y="1763058"/>
            <a:ext cx="6116918" cy="144929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60704" y="1541390"/>
            <a:ext cx="0" cy="1969786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9276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761454"/>
            <a:ext cx="38862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1" y="5766459"/>
            <a:ext cx="3886200" cy="383516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latin typeface="Times"/>
                <a:cs typeface="Time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0600" y="1761454"/>
            <a:ext cx="38862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00601" y="5766459"/>
            <a:ext cx="3886200" cy="383516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latin typeface="Times"/>
                <a:cs typeface="Time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18174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59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11AD-3783-4A7A-B4B6-E81E340E33E4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FCE1-B105-49EE-BFAA-73C119F5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-1"/>
            <a:ext cx="9144000" cy="6055895"/>
            <a:chOff x="0" y="-1"/>
            <a:chExt cx="9144000" cy="6055895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"/>
              <a:ext cx="9144000" cy="60558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16215"/>
              <a:ext cx="9144000" cy="311727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64264"/>
            <a:ext cx="7772400" cy="889502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27029"/>
            <a:ext cx="7772400" cy="15001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2800" b="0" i="1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965216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8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>
          <a:xfrm>
            <a:off x="457200" y="1550665"/>
            <a:ext cx="8229600" cy="457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139691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50665"/>
            <a:ext cx="8229600" cy="4333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3165C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984053"/>
            <a:ext cx="8229600" cy="36088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295925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3115"/>
            <a:ext cx="4038600" cy="43123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3115"/>
            <a:ext cx="4038600" cy="43123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196447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694384"/>
            <a:ext cx="4040188" cy="4586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57200" y="2153048"/>
            <a:ext cx="4040188" cy="33207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4384"/>
            <a:ext cx="4041775" cy="4586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53048"/>
            <a:ext cx="4041775" cy="33207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6420663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917340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1"/>
            <a:ext cx="5111750" cy="41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3008313" cy="4146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513676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19219" y="1761447"/>
            <a:ext cx="5607016" cy="40050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719218" y="5766459"/>
            <a:ext cx="5607017" cy="383516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latin typeface="Times"/>
                <a:cs typeface="Time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200492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619744" y="6369378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/>
              <a:t> </a:t>
            </a:r>
            <a:fld id="{49D82643-939B-42E2-B17B-D7BFB98B3CE5}" type="slidenum">
              <a:rPr lang="en-US" altLang="en-US" sz="900"/>
              <a:pPr algn="ctr">
                <a:spcBef>
                  <a:spcPct val="50000"/>
                </a:spcBef>
              </a:pPr>
              <a:t>‹#›</a:t>
            </a:fld>
            <a:endParaRPr lang="en-US" alt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6109697"/>
            <a:ext cx="8348751" cy="566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9873"/>
            <a:ext cx="9144000" cy="311727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50665"/>
            <a:ext cx="8229600" cy="457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41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5" r:id="rId4"/>
    <p:sldLayoutId id="2147483674" r:id="rId5"/>
    <p:sldLayoutId id="2147483676" r:id="rId6"/>
    <p:sldLayoutId id="2147483677" r:id="rId7"/>
    <p:sldLayoutId id="2147483668" r:id="rId8"/>
    <p:sldLayoutId id="2147483678" r:id="rId9"/>
    <p:sldLayoutId id="2147483679" r:id="rId10"/>
    <p:sldLayoutId id="2147483680" r:id="rId11"/>
    <p:sldLayoutId id="2147483681" r:id="rId12"/>
  </p:sldLayoutIdLst>
  <p:transition>
    <p:cut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A1E3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inspires.org/" TargetMode="External"/><Relationship Id="rId2" Type="http://schemas.openxmlformats.org/officeDocument/2006/relationships/hyperlink" Target="http://www.socalftc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aremel@gmail.com" TargetMode="External"/><Relationship Id="rId4" Type="http://schemas.openxmlformats.org/officeDocument/2006/relationships/hyperlink" Target="mailto:bjohnson@firstinspires.or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0238" y="1763058"/>
            <a:ext cx="3861786" cy="144929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100" dirty="0"/>
            </a:br>
            <a:r>
              <a:rPr lang="en-US" sz="3100" dirty="0"/>
              <a:t>Getting Involved in SoCal </a:t>
            </a:r>
            <a:r>
              <a:rPr lang="en-US" sz="3200" i="1" dirty="0"/>
              <a:t>FIRST</a:t>
            </a:r>
            <a:r>
              <a:rPr lang="en-US" sz="900" i="1" dirty="0"/>
              <a:t> </a:t>
            </a:r>
            <a:r>
              <a:rPr lang="en-US" sz="500" i="1" dirty="0"/>
              <a:t> </a:t>
            </a:r>
            <a:r>
              <a:rPr lang="en-US" sz="2000" baseline="65000" dirty="0"/>
              <a:t>®</a:t>
            </a:r>
            <a:r>
              <a:rPr lang="en-US" sz="3100" dirty="0"/>
              <a:t> Tech Challenge </a:t>
            </a:r>
            <a:br>
              <a:rPr lang="en-US" sz="2200" dirty="0"/>
            </a:br>
            <a:r>
              <a:rPr lang="en-US" sz="2200" dirty="0"/>
              <a:t>7</a:t>
            </a:r>
            <a:r>
              <a:rPr lang="en-US" sz="2200" baseline="30000" dirty="0"/>
              <a:t>th</a:t>
            </a:r>
            <a:r>
              <a:rPr lang="en-US" sz="2200" dirty="0"/>
              <a:t>-12</a:t>
            </a:r>
            <a:r>
              <a:rPr lang="en-US" sz="2200" baseline="30000" dirty="0"/>
              <a:t>th</a:t>
            </a:r>
            <a:r>
              <a:rPr lang="en-US" sz="2200" dirty="0"/>
              <a:t> Grades in </a:t>
            </a:r>
            <a:br>
              <a:rPr lang="en-US" sz="2200" dirty="0"/>
            </a:br>
            <a:r>
              <a:rPr lang="en-US" sz="2200" dirty="0"/>
              <a:t>Southern California</a:t>
            </a:r>
            <a:br>
              <a:rPr lang="en-US" sz="2200" dirty="0"/>
            </a:br>
            <a:br>
              <a:rPr lang="en-US" sz="2200" dirty="0"/>
            </a:br>
            <a:r>
              <a:rPr lang="en-US" sz="2200" b="0" dirty="0"/>
              <a:t>July 2016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2000667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3" y="1118587"/>
            <a:ext cx="7244031" cy="4380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655" y="5580938"/>
            <a:ext cx="70277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March 2016, “FIRST Longitudinal Study: Findings at Follow-Up (Year 3 Report)”.  The Center for Youth and Communities Heller School for Social Policy and Management Brandeis University Waltham, MA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Accelerating Female Interests and Identities</a:t>
            </a:r>
          </a:p>
        </p:txBody>
      </p:sp>
    </p:spTree>
    <p:extLst>
      <p:ext uri="{BB962C8B-B14F-4D97-AF65-F5344CB8AC3E}">
        <p14:creationId xmlns:p14="http://schemas.microsoft.com/office/powerpoint/2010/main" val="260107464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of the </a:t>
            </a:r>
            <a:r>
              <a:rPr lang="en-US" i="1" dirty="0"/>
              <a:t>FIRST</a:t>
            </a:r>
            <a:r>
              <a:rPr lang="en-US" sz="1000" i="1" dirty="0"/>
              <a:t> </a:t>
            </a:r>
            <a:r>
              <a:rPr lang="en-US" sz="600" i="1" dirty="0"/>
              <a:t> </a:t>
            </a:r>
            <a:r>
              <a:rPr lang="en-US" sz="2400" baseline="65000" dirty="0"/>
              <a:t>® </a:t>
            </a:r>
            <a:r>
              <a:rPr lang="en-US" dirty="0"/>
              <a:t>Progression of Programs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" y="3932614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6163" y="1835159"/>
            <a:ext cx="8374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>
                <a:solidFill>
                  <a:schemeClr val="tx2"/>
                </a:solidFill>
              </a:rPr>
              <a:t>FIRST</a:t>
            </a:r>
            <a:r>
              <a:rPr lang="en-US" altLang="en-US" sz="600" b="1" i="1" dirty="0">
                <a:solidFill>
                  <a:schemeClr val="tx2"/>
                </a:solidFill>
              </a:rPr>
              <a:t> </a:t>
            </a:r>
            <a:r>
              <a:rPr lang="en-US" altLang="en-US" sz="1400" b="1" i="1" baseline="50000" dirty="0">
                <a:solidFill>
                  <a:schemeClr val="tx2"/>
                </a:solidFill>
              </a:rPr>
              <a:t>®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i="1" dirty="0">
                <a:solidFill>
                  <a:schemeClr val="tx2"/>
                </a:solidFill>
              </a:rPr>
              <a:t>learning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never stops building upon itself, starting at age 6 and continuing through middle and high-school levels up to age 18. Young people can join the international, K-12, after-school, STEM programs at any level. </a:t>
            </a:r>
          </a:p>
          <a:p>
            <a:endParaRPr lang="en-US" altLang="en-US" i="1" dirty="0"/>
          </a:p>
          <a:p>
            <a:r>
              <a:rPr lang="en-US" altLang="en-US" b="1" i="1" dirty="0">
                <a:solidFill>
                  <a:schemeClr val="tx2"/>
                </a:solidFill>
              </a:rPr>
              <a:t>FIRST inspires </a:t>
            </a:r>
            <a:r>
              <a:rPr lang="en-US" altLang="en-US" dirty="0"/>
              <a:t>innovation excellence, teaching 21</a:t>
            </a:r>
            <a:r>
              <a:rPr lang="en-US" altLang="en-US" baseline="30000" dirty="0"/>
              <a:t>st</a:t>
            </a:r>
            <a:r>
              <a:rPr lang="en-US" altLang="en-US" dirty="0"/>
              <a:t> century skills, and immersing participants in project-based learning and robotics competitions.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2614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6218" y="5781964"/>
            <a:ext cx="4724435" cy="369332"/>
          </a:xfrm>
          <a:prstGeom prst="rect">
            <a:avLst/>
          </a:prstGeom>
          <a:solidFill>
            <a:srgbClr val="DA7E3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/>
              </a:rPr>
              <a:t>Link to the three other programs in Appendix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69793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29633" y="2286000"/>
            <a:ext cx="4992693" cy="2133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spc="-50" dirty="0">
                <a:solidFill>
                  <a:prstClr val="black"/>
                </a:solidFill>
              </a:rPr>
              <a:t>Teams of 7</a:t>
            </a:r>
            <a:r>
              <a:rPr lang="en-US" sz="2400" spc="-50" baseline="30000" dirty="0">
                <a:solidFill>
                  <a:prstClr val="black"/>
                </a:solidFill>
              </a:rPr>
              <a:t>th</a:t>
            </a:r>
            <a:r>
              <a:rPr lang="en-US" sz="2400" spc="-50" dirty="0">
                <a:solidFill>
                  <a:prstClr val="black"/>
                </a:solidFill>
              </a:rPr>
              <a:t>-12</a:t>
            </a:r>
            <a:r>
              <a:rPr lang="en-US" sz="2400" spc="-50" baseline="30000" dirty="0">
                <a:solidFill>
                  <a:prstClr val="black"/>
                </a:solidFill>
              </a:rPr>
              <a:t>th</a:t>
            </a:r>
            <a:r>
              <a:rPr lang="en-US" sz="2400" spc="-50" dirty="0">
                <a:solidFill>
                  <a:prstClr val="black"/>
                </a:solidFill>
              </a:rPr>
              <a:t> grade students</a:t>
            </a:r>
          </a:p>
          <a:p>
            <a:pPr>
              <a:spcBef>
                <a:spcPts val="0"/>
              </a:spcBef>
            </a:pPr>
            <a:r>
              <a:rPr lang="en-US" sz="2400" spc="-50" dirty="0">
                <a:solidFill>
                  <a:prstClr val="black"/>
                </a:solidFill>
              </a:rPr>
              <a:t>Develop strategy, design and build sophisticated robots </a:t>
            </a:r>
          </a:p>
          <a:p>
            <a:pPr>
              <a:spcBef>
                <a:spcPts val="0"/>
              </a:spcBef>
            </a:pPr>
            <a:r>
              <a:rPr lang="en-US" sz="2400" spc="-50" dirty="0">
                <a:solidFill>
                  <a:prstClr val="black"/>
                </a:solidFill>
              </a:rPr>
              <a:t>Use a modular kit-of-parts and custom built additions</a:t>
            </a:r>
          </a:p>
          <a:p>
            <a:pPr>
              <a:spcBef>
                <a:spcPts val="0"/>
              </a:spcBef>
            </a:pPr>
            <a:r>
              <a:rPr lang="en-US" sz="2400" spc="-50" dirty="0">
                <a:solidFill>
                  <a:prstClr val="black"/>
                </a:solidFill>
              </a:rPr>
              <a:t>Compete head-to-head with and against different teams of students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spc="-50" dirty="0">
              <a:solidFill>
                <a:prstClr val="black"/>
              </a:solidFill>
            </a:endParaRPr>
          </a:p>
        </p:txBody>
      </p:sp>
      <p:pic>
        <p:nvPicPr>
          <p:cNvPr id="2" name="Picture 1" descr="FTC-Desc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3925">
            <a:off x="489171" y="2391232"/>
            <a:ext cx="2743200" cy="248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ontinuum graphic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3417" y="5064833"/>
            <a:ext cx="2590800" cy="207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\\marketing\share\Branding\2015 FIRST Brand Standards &amp; Artwork ALL\Logos - artwork final files ALL\Programs\IconHorizontal\RGB\FIRSTTech_iconHorz_RGB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3452"/>
            <a:ext cx="3472434" cy="8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560" y="1749567"/>
            <a:ext cx="2299721" cy="365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27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4764" y="0"/>
            <a:ext cx="4632036" cy="1059873"/>
          </a:xfrm>
        </p:spPr>
        <p:txBody>
          <a:bodyPr>
            <a:normAutofit fontScale="90000"/>
          </a:bodyPr>
          <a:lstStyle/>
          <a:p>
            <a:r>
              <a:rPr lang="en-US" dirty="0"/>
              <a:t>Team-Driven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0665"/>
            <a:ext cx="8502073" cy="4767008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3400" dirty="0"/>
              <a:t>Life-changing experience – More than Robots ®</a:t>
            </a:r>
          </a:p>
          <a:p>
            <a:r>
              <a:rPr lang="en-US" sz="3400" dirty="0"/>
              <a:t>2-15 students plus min. 2 adults per team</a:t>
            </a:r>
          </a:p>
          <a:p>
            <a:pPr lvl="1"/>
            <a:r>
              <a:rPr lang="en-US" sz="3400" dirty="0"/>
              <a:t>Sept. through Feb. local season, with possible advancement to Super-Regional and Worlds</a:t>
            </a:r>
          </a:p>
          <a:p>
            <a:pPr lvl="1"/>
            <a:r>
              <a:rPr lang="en-US" sz="3400" dirty="0"/>
              <a:t>Student-driven, iterative, project-based learning model</a:t>
            </a:r>
          </a:p>
          <a:p>
            <a:pPr lvl="1"/>
            <a:r>
              <a:rPr lang="en-US" sz="3400" dirty="0"/>
              <a:t>Mentor-supported; mentors do NOT need to be technical experts</a:t>
            </a:r>
          </a:p>
          <a:p>
            <a:pPr lvl="1"/>
            <a:r>
              <a:rPr lang="en-US" sz="3400" dirty="0"/>
              <a:t>Variety of options: in-class, after school, and community groups</a:t>
            </a:r>
          </a:p>
          <a:p>
            <a:pPr lvl="1"/>
            <a:r>
              <a:rPr lang="en-US" sz="3400" dirty="0"/>
              <a:t>$2,000-3,000 first-year to launch; reusable platform, powered by Android technology and programmed using Java</a:t>
            </a:r>
          </a:p>
          <a:p>
            <a:pPr lvl="1"/>
            <a:r>
              <a:rPr lang="en-US" sz="3400" dirty="0"/>
              <a:t>Need-based grants available from communities, Region, and National support for rookies and beyond</a:t>
            </a:r>
          </a:p>
          <a:p>
            <a:pPr lvl="1"/>
            <a:r>
              <a:rPr lang="en-US" sz="3400" dirty="0"/>
              <a:t>Free curricular first-year materials for teachers based on sound design and engineering principles </a:t>
            </a:r>
          </a:p>
          <a:p>
            <a:r>
              <a:rPr lang="en-US" sz="3400" dirty="0"/>
              <a:t>Soft-skills in addition to robot design, programming, and construction</a:t>
            </a:r>
          </a:p>
          <a:p>
            <a:pPr lvl="1"/>
            <a:r>
              <a:rPr lang="en-US" sz="3400" dirty="0"/>
              <a:t>Entrepreneur-based – learning beyond robots to change their own worlds and abilities, and with their communities</a:t>
            </a:r>
          </a:p>
          <a:p>
            <a:pPr lvl="1"/>
            <a:r>
              <a:rPr lang="en-US" sz="3400" dirty="0"/>
              <a:t>Soft skills, including strategic problem-solving, organization, and team-building skills</a:t>
            </a:r>
          </a:p>
          <a:p>
            <a:pPr lvl="1"/>
            <a:r>
              <a:rPr lang="en-US" sz="3400" dirty="0"/>
              <a:t>Awards for competition, community outreach, and design</a:t>
            </a:r>
          </a:p>
          <a:p>
            <a:r>
              <a:rPr lang="en-US" sz="3400" dirty="0"/>
              <a:t>More than $20 million in individual scholarships</a:t>
            </a:r>
          </a:p>
        </p:txBody>
      </p:sp>
      <p:pic>
        <p:nvPicPr>
          <p:cNvPr id="4098" name="Picture 2" descr="\\marketing\share\Branding\2015 FIRST Brand Standards &amp; Artwork ALL\Logos - artwork final files ALL\Programs\IconHorizontal\RGB\FIRSTTech_iconHorz_RGB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3452"/>
            <a:ext cx="3472434" cy="8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98353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7890" y="0"/>
            <a:ext cx="4548909" cy="1059873"/>
          </a:xfrm>
        </p:spPr>
        <p:txBody>
          <a:bodyPr/>
          <a:lstStyle/>
          <a:p>
            <a:r>
              <a:rPr lang="en-US" dirty="0"/>
              <a:t>SoCal Dynamics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136 Teams across 9 Counties (2015-16): Los Angeles, Orange, Kern, Ventura, San Bernardino, San Luis Obispo, Santa Barbara, Imperial, and Riverside Counties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Est. 1,500 students, ages 12-18 </a:t>
            </a:r>
            <a:br>
              <a:rPr lang="en-US" dirty="0"/>
            </a:br>
            <a:r>
              <a:rPr lang="en-US" dirty="0"/>
              <a:t>(Grades 7-12); average 11 students per team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Possible engagement: 1,400 public and private schools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~50 Meets, 5 </a:t>
            </a:r>
            <a:r>
              <a:rPr lang="en-US" dirty="0" err="1"/>
              <a:t>InterLeague</a:t>
            </a:r>
            <a:r>
              <a:rPr lang="en-US" dirty="0"/>
              <a:t> Tournaments, Qualifying Tournaments, Regional Championship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Supported by alt-NEXT, a 501c3 organization, and a dozen adult volunteers, plus team mentors and schools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Peer to NorCal (130 teams) and San Diego (60 teams) Regions</a:t>
            </a:r>
          </a:p>
        </p:txBody>
      </p:sp>
      <p:graphicFrame>
        <p:nvGraphicFramePr>
          <p:cNvPr id="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585465"/>
              </p:ext>
            </p:extLst>
          </p:nvPr>
        </p:nvGraphicFramePr>
        <p:xfrm>
          <a:off x="88777" y="1873188"/>
          <a:ext cx="4190260" cy="382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3" y="75530"/>
            <a:ext cx="2450564" cy="8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0473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89725" y="1501775"/>
            <a:ext cx="5040900" cy="494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buNone/>
            </a:pPr>
            <a:r>
              <a:rPr lang="en-US" sz="1800" dirty="0"/>
              <a:t>2016-2017 Season Timing</a:t>
            </a:r>
          </a:p>
          <a:p>
            <a:pPr marL="230188" marR="0" lvl="0" indent="-230188" algn="l" defTabSz="628650" rtl="0">
              <a:lnSpc>
                <a:spcPct val="100000"/>
              </a:lnSpc>
              <a:spcBef>
                <a:spcPts val="1200"/>
              </a:spcBef>
              <a:buClr>
                <a:srgbClr val="F57E25"/>
              </a:buClr>
              <a:buSzPct val="100000"/>
              <a:buFont typeface="Arial"/>
              <a:buChar char="•"/>
              <a:tabLst>
                <a:tab pos="684213" algn="l"/>
              </a:tabLst>
            </a:pPr>
            <a:r>
              <a:rPr lang="en-US" sz="1400" dirty="0"/>
              <a:t>Sept. 10 	Game Kickoff (Monrovia, CA)	</a:t>
            </a:r>
          </a:p>
          <a:p>
            <a:pPr marL="230188" marR="0" lvl="0" indent="-230188" algn="l" defTabSz="628650" rtl="0">
              <a:lnSpc>
                <a:spcPct val="100000"/>
              </a:lnSpc>
              <a:spcBef>
                <a:spcPts val="1200"/>
              </a:spcBef>
              <a:buClr>
                <a:srgbClr val="F57E25"/>
              </a:buClr>
              <a:buSzPct val="100000"/>
              <a:buFont typeface="Arial"/>
              <a:buChar char="•"/>
              <a:tabLst>
                <a:tab pos="684213" algn="l"/>
              </a:tabLst>
            </a:pPr>
            <a:r>
              <a:rPr lang="en-US" sz="1400" dirty="0"/>
              <a:t>Dec. - Jan.	League Meets (Locations TBD)</a:t>
            </a:r>
          </a:p>
          <a:p>
            <a:pPr marL="687388" lvl="4" indent="-230188" defTabSz="628650">
              <a:spcBef>
                <a:spcPts val="0"/>
              </a:spcBef>
              <a:buClr>
                <a:srgbClr val="555555"/>
              </a:buClr>
              <a:buSzPct val="95454"/>
              <a:tabLst>
                <a:tab pos="684213" algn="l"/>
              </a:tabLst>
            </a:pP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</a:rPr>
              <a:t>Meet 0: December 3 or 4, 2016</a:t>
            </a:r>
          </a:p>
          <a:p>
            <a:pPr marL="687388" lvl="4" indent="-230188" defTabSz="628650">
              <a:spcBef>
                <a:spcPts val="0"/>
              </a:spcBef>
              <a:buClr>
                <a:srgbClr val="555555"/>
              </a:buClr>
              <a:buSzPct val="95454"/>
              <a:tabLst>
                <a:tab pos="684213" algn="l"/>
              </a:tabLst>
            </a:pP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</a:rPr>
              <a:t>Meet 1: December 17 or 18, 2016</a:t>
            </a:r>
          </a:p>
          <a:p>
            <a:pPr marL="687388" lvl="4" indent="-230188" defTabSz="628650">
              <a:spcBef>
                <a:spcPts val="0"/>
              </a:spcBef>
              <a:buClr>
                <a:srgbClr val="555555"/>
              </a:buClr>
              <a:buSzPct val="95454"/>
              <a:tabLst>
                <a:tab pos="684213" algn="l"/>
              </a:tabLst>
            </a:pP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</a:rPr>
              <a:t>Meet 2:  January 7 or 8, 2017</a:t>
            </a:r>
          </a:p>
          <a:p>
            <a:pPr marL="687388" lvl="4" indent="-230188" defTabSz="628650">
              <a:spcBef>
                <a:spcPts val="0"/>
              </a:spcBef>
              <a:buClr>
                <a:srgbClr val="555555"/>
              </a:buClr>
              <a:buSzPct val="95454"/>
              <a:tabLst>
                <a:tab pos="684213" algn="l"/>
              </a:tabLst>
            </a:pP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</a:rPr>
              <a:t>Meet 3:  January 21 or 22, 2017</a:t>
            </a:r>
            <a:r>
              <a:rPr lang="en-US" sz="1400" dirty="0"/>
              <a:t>	</a:t>
            </a:r>
          </a:p>
          <a:p>
            <a:pPr marL="230188" marR="0" lvl="0" indent="-230188" algn="l" defTabSz="628650" rtl="0">
              <a:lnSpc>
                <a:spcPct val="100000"/>
              </a:lnSpc>
              <a:spcBef>
                <a:spcPts val="1200"/>
              </a:spcBef>
              <a:buClr>
                <a:srgbClr val="F57E25"/>
              </a:buClr>
              <a:buSzPct val="100000"/>
              <a:buFont typeface="Arial"/>
              <a:buChar char="•"/>
              <a:tabLst>
                <a:tab pos="684213" algn="l"/>
              </a:tabLst>
            </a:pPr>
            <a:r>
              <a:rPr lang="en-US" sz="1400" dirty="0"/>
              <a:t>January	1-2 Qualifier Tournaments (Location TBD)</a:t>
            </a:r>
          </a:p>
          <a:p>
            <a:pPr marL="230188" marR="0" lvl="0" indent="-230188" algn="l" defTabSz="628650" rtl="0">
              <a:lnSpc>
                <a:spcPct val="100000"/>
              </a:lnSpc>
              <a:spcBef>
                <a:spcPts val="1200"/>
              </a:spcBef>
              <a:buClr>
                <a:srgbClr val="F57E25"/>
              </a:buClr>
              <a:buSzPct val="100000"/>
              <a:buFont typeface="Arial"/>
              <a:buChar char="•"/>
              <a:tabLst>
                <a:tab pos="684213" algn="l"/>
              </a:tabLst>
            </a:pPr>
            <a:r>
              <a:rPr lang="en-US" sz="1400" dirty="0"/>
              <a:t>Jan. - Feb. 	4-6 </a:t>
            </a:r>
            <a:r>
              <a:rPr lang="en-US" sz="1400" dirty="0" err="1"/>
              <a:t>InterLeague</a:t>
            </a:r>
            <a:r>
              <a:rPr lang="en-US" sz="1400" dirty="0"/>
              <a:t> Tournaments</a:t>
            </a:r>
            <a:br>
              <a:rPr lang="en-US" sz="1400" dirty="0"/>
            </a:br>
            <a:r>
              <a:rPr lang="en-US" sz="1400" dirty="0"/>
              <a:t>		(Locations TBD)</a:t>
            </a:r>
          </a:p>
          <a:p>
            <a:pPr marL="687388" lvl="4" indent="-230188" defTabSz="628650">
              <a:spcBef>
                <a:spcPts val="0"/>
              </a:spcBef>
              <a:buClr>
                <a:srgbClr val="555555"/>
              </a:buClr>
              <a:buSzPct val="95454"/>
              <a:tabLst>
                <a:tab pos="684213" algn="l"/>
              </a:tabLst>
            </a:pP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</a:rPr>
              <a:t>January 28/29</a:t>
            </a:r>
          </a:p>
          <a:p>
            <a:pPr marL="687388" lvl="4" indent="-230188" defTabSz="628650">
              <a:spcBef>
                <a:spcPts val="0"/>
              </a:spcBef>
              <a:buClr>
                <a:srgbClr val="555555"/>
              </a:buClr>
              <a:buSzPct val="95454"/>
              <a:tabLst>
                <a:tab pos="684213" algn="l"/>
              </a:tabLst>
            </a:pP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</a:rPr>
              <a:t>February 4/5 </a:t>
            </a:r>
          </a:p>
          <a:p>
            <a:pPr marL="687388" lvl="4" indent="-230188" defTabSz="628650">
              <a:spcBef>
                <a:spcPts val="0"/>
              </a:spcBef>
              <a:buClr>
                <a:srgbClr val="555555"/>
              </a:buClr>
              <a:buSzPct val="95454"/>
              <a:tabLst>
                <a:tab pos="684213" algn="l"/>
              </a:tabLst>
            </a:pP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</a:rPr>
              <a:t>and/or February 11/12</a:t>
            </a:r>
          </a:p>
          <a:p>
            <a:pPr marL="230188" marR="0" lvl="0" indent="-230188" algn="l" defTabSz="628650" rtl="0">
              <a:lnSpc>
                <a:spcPct val="100000"/>
              </a:lnSpc>
              <a:spcBef>
                <a:spcPts val="1200"/>
              </a:spcBef>
              <a:buClr>
                <a:srgbClr val="F57E25"/>
              </a:buClr>
              <a:buSzPct val="100000"/>
              <a:buFont typeface="Arial"/>
              <a:buChar char="•"/>
              <a:tabLst>
                <a:tab pos="684213" algn="l"/>
              </a:tabLst>
            </a:pPr>
            <a:r>
              <a:rPr lang="en-US" sz="1400" dirty="0"/>
              <a:t>Feb. 26	LA Regional Championship (Monrovia, CA)</a:t>
            </a:r>
          </a:p>
          <a:p>
            <a:pPr marL="230188" marR="0" lvl="0" indent="-230188" algn="l" defTabSz="628650" rtl="0">
              <a:lnSpc>
                <a:spcPct val="100000"/>
              </a:lnSpc>
              <a:spcBef>
                <a:spcPts val="1200"/>
              </a:spcBef>
              <a:buClr>
                <a:srgbClr val="F57E25"/>
              </a:buClr>
              <a:buSzPct val="100000"/>
              <a:buFont typeface="Arial"/>
              <a:buChar char="•"/>
              <a:tabLst>
                <a:tab pos="684213" algn="l"/>
              </a:tabLst>
            </a:pPr>
            <a:r>
              <a:rPr lang="en-US" sz="1400" dirty="0"/>
              <a:t>Mar. </a:t>
            </a: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</a:rPr>
              <a:t>10-12	West Super-Regional Championship</a:t>
            </a:r>
            <a:b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</a:rPr>
              <a:t>                     (Tacoma, WA)</a:t>
            </a:r>
          </a:p>
          <a:p>
            <a:pPr marL="230188" marR="0" lvl="0" indent="-230188" algn="l" defTabSz="628650" rtl="0">
              <a:lnSpc>
                <a:spcPct val="100000"/>
              </a:lnSpc>
              <a:spcBef>
                <a:spcPts val="1200"/>
              </a:spcBef>
              <a:buClr>
                <a:srgbClr val="222222"/>
              </a:buClr>
              <a:buSzPct val="100000"/>
              <a:buFont typeface="Arial"/>
              <a:buChar char="•"/>
              <a:tabLst>
                <a:tab pos="684213" algn="l"/>
              </a:tabLst>
            </a:pP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</a:rPr>
              <a:t>April 19-22 	World Championship (Houston, TX)</a:t>
            </a:r>
          </a:p>
        </p:txBody>
      </p:sp>
      <p:pic>
        <p:nvPicPr>
          <p:cNvPr id="177" name="Shape 177" descr="\\marketing\share\Branding\2015 FIRST Brand Standards &amp; Artwork ALL\Logos - artwork final files ALL\Programs\IconHorizontal\RGB\FIRSTTech_iconHorz_RGB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3452"/>
            <a:ext cx="3472500" cy="8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100" y="1573850"/>
            <a:ext cx="4147900" cy="34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99" y="5196947"/>
            <a:ext cx="2432091" cy="8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273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Cities and Communities (2015/16)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AutoShape 4" descr="LAFTC Teams' Zip Codes 2015-16 Season"/>
          <p:cNvSpPr>
            <a:spLocks noGrp="1" noChangeAspect="1" noChangeArrowheads="1"/>
          </p:cNvSpPr>
          <p:nvPr>
            <p:ph type="body" sz="quarter" idx="11"/>
          </p:nvPr>
        </p:nvSpPr>
        <p:spPr bwMode="auto">
          <a:xfrm>
            <a:off x="457200" y="5348690"/>
            <a:ext cx="8229600" cy="36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LAFTC Teams' Zip Codes 2015-16 Se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32612"/>
            <a:ext cx="89630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352" y="1687874"/>
            <a:ext cx="1331348" cy="13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390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Growth: Leagues Near Schools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111888"/>
              </p:ext>
            </p:extLst>
          </p:nvPr>
        </p:nvGraphicFramePr>
        <p:xfrm>
          <a:off x="688612" y="1550988"/>
          <a:ext cx="7766776" cy="45751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02049">
                  <a:extLst>
                    <a:ext uri="{9D8B030D-6E8A-4147-A177-3AD203B41FA5}">
                      <a16:colId xmlns:a16="http://schemas.microsoft.com/office/drawing/2014/main" val="2704399302"/>
                    </a:ext>
                  </a:extLst>
                </a:gridCol>
                <a:gridCol w="5264727">
                  <a:extLst>
                    <a:ext uri="{9D8B030D-6E8A-4147-A177-3AD203B41FA5}">
                      <a16:colId xmlns:a16="http://schemas.microsoft.com/office/drawing/2014/main" val="3994499915"/>
                    </a:ext>
                  </a:extLst>
                </a:gridCol>
              </a:tblGrid>
              <a:tr h="28594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League (Initial Name)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Cities (examples)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3061175473"/>
                  </a:ext>
                </a:extLst>
              </a:tr>
              <a:tr h="28594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Zone A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Los Angeles, Hollywood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2660352783"/>
                  </a:ext>
                </a:extLst>
              </a:tr>
              <a:tr h="50041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Zone B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Santa Monica, Westchester, El Segundo, Torrance, Cypress, Pico Rivera, Cerritos, Long Beach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3049151814"/>
                  </a:ext>
                </a:extLst>
              </a:tr>
              <a:tr h="50041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Zone C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 Canada, Monrovia, Pasadena, Temple City, Rosemead, Glendale, San Gabriel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3760867592"/>
                  </a:ext>
                </a:extLst>
              </a:tr>
              <a:tr h="71487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Zone D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West Hills, North Hills, San Fernando,  Newhall, Sun Valley, Valencia, Thousand Oaks, Agua Dulce, Van Nuys, Sherman Oaks, North Hollywood, Simi Valley, Camarillo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3179625865"/>
                  </a:ext>
                </a:extLst>
              </a:tr>
              <a:tr h="50041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Zone E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Chino Hills, Claremont, Hacienda Heights, La Verne, Pomona, Walnut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3403142324"/>
                  </a:ext>
                </a:extLst>
              </a:tr>
              <a:tr h="71487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Zone F (2 Leagues min)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Cathedral City, Palm Desert, Grand Terrace, Bloomington, Colton, Loma Linda, Redlands, Hemet, Moreno Valley, Perris, Menifee, Rialto, Romoland, Temecula, Winchester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3630303534"/>
                  </a:ext>
                </a:extLst>
              </a:tr>
              <a:tr h="28594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Zone G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Irvine, Newport Coast, Anaheim, San Juan Capistrano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1223474914"/>
                  </a:ext>
                </a:extLst>
              </a:tr>
              <a:tr h="50041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Zone H 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Ojai, Santa Barbara, Arroyo Grande, Ventura, San Luis Obispo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2974018394"/>
                  </a:ext>
                </a:extLst>
              </a:tr>
              <a:tr h="28594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Zone I</a:t>
                      </a: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Edwards, Lancaster, Quartz Hill, Palmdale, Tehachapi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71487" marR="71487" marT="35744" marB="35744" anchor="ctr"/>
                </a:tc>
                <a:extLst>
                  <a:ext uri="{0D108BD9-81ED-4DB2-BD59-A6C34878D82A}">
                    <a16:rowId xmlns:a16="http://schemas.microsoft.com/office/drawing/2014/main" val="3183478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18511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Sharing Support to Grow STEM Leaders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Mentor/Teacher Support –Subject Matter Experts in programming, design, CAD, public relations, public speaking, machine shop, video production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Possible locations for League Meets (1/2-day events for 10-15 teams) or </a:t>
            </a:r>
            <a:r>
              <a:rPr lang="en-US" dirty="0" err="1"/>
              <a:t>InterLeague</a:t>
            </a:r>
            <a:r>
              <a:rPr lang="en-US" dirty="0"/>
              <a:t> Tournaments (24 teams for one weekend day)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 Support – helping 7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graders directly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Volunteer recruitment for our est. 60 events in 9 counties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Central Volunteers – esp. in regional marketing and school recruitment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College Recruitment for potential great students with our local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Connection with Engineering student groups for outreach and service projects</a:t>
            </a:r>
          </a:p>
        </p:txBody>
      </p:sp>
    </p:spTree>
    <p:extLst>
      <p:ext uri="{BB962C8B-B14F-4D97-AF65-F5344CB8AC3E}">
        <p14:creationId xmlns:p14="http://schemas.microsoft.com/office/powerpoint/2010/main" val="3188406132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03325" indent="-288925">
              <a:spcBef>
                <a:spcPts val="1200"/>
              </a:spcBef>
            </a:pPr>
            <a:endParaRPr lang="en-US" sz="1000" dirty="0"/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For Our Students:</a:t>
            </a:r>
            <a:br>
              <a:rPr lang="en-US" sz="2400" dirty="0"/>
            </a:br>
            <a:r>
              <a:rPr lang="en-US" sz="2400" dirty="0"/>
              <a:t>the hardest fun you’ll ever have</a:t>
            </a:r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For Mentors, Coaches, Volunteers:</a:t>
            </a:r>
            <a:br>
              <a:rPr lang="en-US" sz="2400" dirty="0"/>
            </a:br>
            <a:r>
              <a:rPr lang="en-US" sz="2400" dirty="0"/>
              <a:t>the most rewarding adventure you’ll ever undertake</a:t>
            </a:r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For Partners/Sponsors/Donors:</a:t>
            </a:r>
            <a:br>
              <a:rPr lang="en-US" sz="2400" dirty="0"/>
            </a:br>
            <a:r>
              <a:rPr lang="en-US" sz="2400" dirty="0"/>
              <a:t>the most enlightened investment in your community you could ever make!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873"/>
          </a:xfrm>
        </p:spPr>
        <p:txBody>
          <a:bodyPr/>
          <a:lstStyle/>
          <a:p>
            <a:r>
              <a:rPr lang="en-US" dirty="0"/>
              <a:t>Our </a:t>
            </a:r>
            <a:r>
              <a:rPr lang="en-US" i="1" dirty="0"/>
              <a:t>FIRST</a:t>
            </a:r>
            <a:r>
              <a:rPr lang="en-US" sz="1000" i="1" dirty="0"/>
              <a:t> </a:t>
            </a:r>
            <a:r>
              <a:rPr lang="en-US" sz="600" i="1" dirty="0"/>
              <a:t> </a:t>
            </a:r>
            <a:r>
              <a:rPr lang="en-US" sz="2400" baseline="65000" dirty="0"/>
              <a:t>® </a:t>
            </a:r>
            <a:r>
              <a:rPr lang="en-US" dirty="0"/>
              <a:t>Community All Benefits</a:t>
            </a:r>
          </a:p>
        </p:txBody>
      </p:sp>
    </p:spTree>
    <p:extLst>
      <p:ext uri="{BB962C8B-B14F-4D97-AF65-F5344CB8AC3E}">
        <p14:creationId xmlns:p14="http://schemas.microsoft.com/office/powerpoint/2010/main" val="1297778588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Can Grow Together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2400" i="1" dirty="0"/>
              <a:t>FIRST</a:t>
            </a:r>
            <a:r>
              <a:rPr lang="en-US" sz="800" i="1" dirty="0"/>
              <a:t> </a:t>
            </a:r>
            <a:r>
              <a:rPr lang="en-US" sz="300" i="1" dirty="0"/>
              <a:t> </a:t>
            </a:r>
            <a:r>
              <a:rPr lang="en-US" sz="1600" baseline="65000" dirty="0"/>
              <a:t>® </a:t>
            </a:r>
            <a:r>
              <a:rPr lang="en-US" sz="2400" dirty="0"/>
              <a:t>and </a:t>
            </a:r>
            <a:r>
              <a:rPr lang="en-US" sz="2400" i="1" dirty="0"/>
              <a:t>FIRST</a:t>
            </a:r>
            <a:r>
              <a:rPr lang="en-US" sz="800" i="1" dirty="0"/>
              <a:t> </a:t>
            </a:r>
            <a:r>
              <a:rPr lang="en-US" sz="300" i="1" dirty="0"/>
              <a:t> </a:t>
            </a:r>
            <a:r>
              <a:rPr lang="en-US" sz="1600" baseline="65000" dirty="0"/>
              <a:t>®</a:t>
            </a:r>
            <a:r>
              <a:rPr lang="en-US" sz="2400" dirty="0"/>
              <a:t> Tech Challenge in Southern California</a:t>
            </a:r>
          </a:p>
          <a:p>
            <a:pPr>
              <a:spcBef>
                <a:spcPts val="3600"/>
              </a:spcBef>
            </a:pPr>
            <a:r>
              <a:rPr lang="en-US" sz="2400" dirty="0"/>
              <a:t>Geography and League Play</a:t>
            </a:r>
          </a:p>
          <a:p>
            <a:pPr>
              <a:spcBef>
                <a:spcPts val="3600"/>
              </a:spcBef>
            </a:pPr>
            <a:r>
              <a:rPr lang="en-US" sz="2400" dirty="0"/>
              <a:t>Directions to Expand STEM Pipelines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05492077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03325" indent="-288925">
              <a:spcBef>
                <a:spcPts val="1200"/>
              </a:spcBef>
            </a:pPr>
            <a:endParaRPr lang="en-US" sz="1000" dirty="0"/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3000" dirty="0"/>
              <a:t>On the web:</a:t>
            </a:r>
          </a:p>
          <a:p>
            <a:pPr lvl="1" indent="-342900">
              <a:spcBef>
                <a:spcPts val="0"/>
              </a:spcBef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2200" dirty="0">
                <a:hlinkClick r:id="rId2"/>
              </a:rPr>
              <a:t>www.socalftc.com</a:t>
            </a:r>
            <a:endParaRPr lang="en-US" sz="2200" dirty="0"/>
          </a:p>
          <a:p>
            <a:pPr lvl="1" indent="-342900">
              <a:spcBef>
                <a:spcPts val="0"/>
              </a:spcBef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2200" dirty="0">
                <a:hlinkClick r:id="rId3"/>
              </a:rPr>
              <a:t>www.firstinspires.org</a:t>
            </a:r>
            <a:endParaRPr lang="en-US" sz="2200" dirty="0"/>
          </a:p>
          <a:p>
            <a:pPr lvl="1" indent="-342900">
              <a:spcBef>
                <a:spcPts val="0"/>
              </a:spcBef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2200" dirty="0"/>
              <a:t>@</a:t>
            </a:r>
            <a:r>
              <a:rPr lang="en-US" sz="2200" dirty="0" err="1"/>
              <a:t>SoCal_FTC</a:t>
            </a:r>
            <a:endParaRPr lang="en-US" sz="2200" dirty="0"/>
          </a:p>
          <a:p>
            <a:pPr lvl="1" indent="-342900">
              <a:spcBef>
                <a:spcPts val="0"/>
              </a:spcBef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2200" dirty="0"/>
              <a:t>Brian Johnson, </a:t>
            </a:r>
            <a:r>
              <a:rPr lang="en-US" sz="2200" dirty="0">
                <a:hlinkClick r:id="rId4"/>
              </a:rPr>
              <a:t>bjohnson@firstinspires.org</a:t>
            </a:r>
            <a:r>
              <a:rPr lang="en-US" sz="2200" dirty="0"/>
              <a:t> (regional Senior Mentor)</a:t>
            </a:r>
          </a:p>
          <a:p>
            <a:pPr lvl="1" indent="-342900">
              <a:spcBef>
                <a:spcPts val="0"/>
              </a:spcBef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2200" dirty="0"/>
              <a:t>Gigi Johnson, </a:t>
            </a:r>
            <a:r>
              <a:rPr lang="en-US" sz="2200" dirty="0" err="1"/>
              <a:t>EdD</a:t>
            </a:r>
            <a:r>
              <a:rPr lang="en-US" sz="2200" dirty="0"/>
              <a:t>, </a:t>
            </a:r>
            <a:r>
              <a:rPr lang="en-US" sz="2200" dirty="0">
                <a:hlinkClick r:id="rId5"/>
              </a:rPr>
              <a:t>maremel@gmail.com</a:t>
            </a:r>
            <a:r>
              <a:rPr lang="en-US" sz="2200" dirty="0"/>
              <a:t>, 626-603-2420</a:t>
            </a:r>
          </a:p>
          <a:p>
            <a:pPr lvl="1" indent="-342900">
              <a:spcBef>
                <a:spcPts val="0"/>
              </a:spcBef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2200" dirty="0"/>
              <a:t>Theresa </a:t>
            </a:r>
            <a:r>
              <a:rPr lang="en-US" sz="2200" dirty="0" err="1"/>
              <a:t>Klemme</a:t>
            </a:r>
            <a:r>
              <a:rPr lang="en-US" sz="2200" dirty="0"/>
              <a:t>, tfklemme@gmail.com</a:t>
            </a:r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873"/>
          </a:xfrm>
        </p:spPr>
        <p:txBody>
          <a:bodyPr/>
          <a:lstStyle/>
          <a:p>
            <a:r>
              <a:rPr lang="en-US" dirty="0"/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18533382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526955"/>
            <a:ext cx="7772400" cy="889502"/>
          </a:xfrm>
        </p:spPr>
        <p:txBody>
          <a:bodyPr>
            <a:normAutofit/>
          </a:bodyPr>
          <a:lstStyle/>
          <a:p>
            <a:r>
              <a:rPr lang="en-US" dirty="0"/>
              <a:t>Progression of Programs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565211"/>
            <a:ext cx="7772400" cy="1500187"/>
          </a:xfrm>
        </p:spPr>
        <p:txBody>
          <a:bodyPr/>
          <a:lstStyle/>
          <a:p>
            <a:r>
              <a:rPr lang="en-US" dirty="0"/>
              <a:t>Three other great programs: FIRST</a:t>
            </a:r>
            <a:r>
              <a:rPr lang="en-US" sz="800" dirty="0"/>
              <a:t> 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i="0" dirty="0"/>
              <a:t>LEGO</a:t>
            </a:r>
            <a:r>
              <a:rPr lang="en-US" sz="800" baseline="30000" dirty="0"/>
              <a:t> </a:t>
            </a:r>
            <a:r>
              <a:rPr lang="en-US" baseline="30000" dirty="0"/>
              <a:t>® </a:t>
            </a:r>
            <a:r>
              <a:rPr lang="en-US" i="0" dirty="0"/>
              <a:t>League Jr., </a:t>
            </a:r>
            <a:r>
              <a:rPr lang="en-US" dirty="0"/>
              <a:t>FIRST</a:t>
            </a:r>
            <a:r>
              <a:rPr lang="en-US" sz="800" dirty="0"/>
              <a:t> 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i="0" dirty="0"/>
              <a:t>LEGO</a:t>
            </a:r>
            <a:r>
              <a:rPr lang="en-US" sz="800" i="0" baseline="30000" dirty="0"/>
              <a:t> </a:t>
            </a:r>
            <a:r>
              <a:rPr lang="en-US" i="0" baseline="30000" dirty="0"/>
              <a:t>® </a:t>
            </a:r>
            <a:r>
              <a:rPr lang="en-US" i="0" dirty="0"/>
              <a:t>League, and </a:t>
            </a:r>
            <a:r>
              <a:rPr lang="en-US" dirty="0"/>
              <a:t>FIRST</a:t>
            </a:r>
            <a:r>
              <a:rPr lang="en-US" sz="800" dirty="0"/>
              <a:t> 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i="0" dirty="0"/>
              <a:t>Robotics Competition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27216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14623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inuum graphic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5283" y="4191000"/>
            <a:ext cx="2257717" cy="20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2590801"/>
            <a:ext cx="3810000" cy="2590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spc="-50" dirty="0">
                <a:solidFill>
                  <a:prstClr val="black"/>
                </a:solidFill>
              </a:rPr>
              <a:t>Teams of up to 6 kids build interest in science with a real-world scientific challenge solved by guided research and imagination.</a:t>
            </a:r>
          </a:p>
          <a:p>
            <a:pPr marL="0" indent="0">
              <a:buFont typeface="Arial" pitchFamily="34" charset="0"/>
              <a:buNone/>
            </a:pPr>
            <a:endParaRPr lang="en-US" sz="2800" spc="-50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5362" name="Picture 2" descr="https://tse1.mm.bing.net/th?&amp;id=JN.khERoMLZlJivvMTGM5%2bXFQ&amp;w=300&amp;h=300&amp;c=0&amp;pid=1.9&amp;rs=0&amp;p=0&amp;r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622" y="4613617"/>
            <a:ext cx="1609433" cy="14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JrFLL-Mento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2404">
            <a:off x="5767676" y="1837293"/>
            <a:ext cx="303116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\\marketing\share\Branding\2015 FIRST Brand Standards &amp; Artwork ALL\Logos - artwork final files ALL\Programs\IconHorizontal\RGB\FIRSTLegoJr_iconHorz_RGB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9588"/>
            <a:ext cx="3386075" cy="8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939824" y="6050736"/>
            <a:ext cx="2151285" cy="380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spc="-50" dirty="0">
                <a:solidFill>
                  <a:prstClr val="black"/>
                </a:solidFill>
              </a:rPr>
              <a:t>2015/2016 Season</a:t>
            </a:r>
            <a:endParaRPr lang="en-US" sz="2400" spc="-50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467" y="1812469"/>
            <a:ext cx="1979681" cy="39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24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203325" indent="-288925">
              <a:spcBef>
                <a:spcPts val="1200"/>
              </a:spcBef>
            </a:pPr>
            <a:endParaRPr lang="en-US" sz="1000" dirty="0"/>
          </a:p>
          <a:p>
            <a:pPr marL="344488" indent="-344488">
              <a:spcBef>
                <a:spcPts val="1200"/>
              </a:spcBef>
              <a:buClr>
                <a:srgbClr val="00A651"/>
              </a:buClr>
              <a:tabLst>
                <a:tab pos="569913" algn="l"/>
              </a:tabLst>
            </a:pPr>
            <a:r>
              <a:rPr lang="en-US" sz="3000" dirty="0"/>
              <a:t>Introduction to science and technology</a:t>
            </a:r>
          </a:p>
          <a:p>
            <a:pPr marL="344488" indent="-344488">
              <a:buClr>
                <a:srgbClr val="00A651"/>
              </a:buClr>
              <a:tabLst>
                <a:tab pos="569913" algn="l"/>
              </a:tabLst>
            </a:pPr>
            <a:r>
              <a:rPr lang="en-US" sz="3000" dirty="0"/>
              <a:t>Design and build Challenge-related model using LEGO</a:t>
            </a:r>
            <a:r>
              <a:rPr lang="en-US" sz="900" baseline="30000" dirty="0"/>
              <a:t> </a:t>
            </a:r>
            <a:r>
              <a:rPr lang="en-US" sz="3000" baseline="30000" dirty="0"/>
              <a:t>®</a:t>
            </a:r>
            <a:r>
              <a:rPr lang="en-US" sz="3000" dirty="0"/>
              <a:t> elements</a:t>
            </a:r>
          </a:p>
          <a:p>
            <a:pPr marL="344488" indent="-344488">
              <a:buClr>
                <a:srgbClr val="00A651"/>
              </a:buClr>
              <a:tabLst>
                <a:tab pos="569913" algn="l"/>
              </a:tabLst>
            </a:pPr>
            <a:r>
              <a:rPr lang="en-US" sz="3000" dirty="0"/>
              <a:t>Create a </a:t>
            </a:r>
            <a:r>
              <a:rPr lang="en-US" sz="3000" i="1" dirty="0"/>
              <a:t>Show Me </a:t>
            </a:r>
            <a:r>
              <a:rPr lang="en-US" sz="3000" dirty="0"/>
              <a:t>poster and practice presentation skills</a:t>
            </a:r>
          </a:p>
          <a:p>
            <a:pPr marL="344488" indent="-344488">
              <a:buClr>
                <a:srgbClr val="00A651"/>
              </a:buClr>
              <a:tabLst>
                <a:tab pos="569913" algn="l"/>
              </a:tabLst>
            </a:pPr>
            <a:r>
              <a:rPr lang="en-US" sz="3000" dirty="0"/>
              <a:t>Explore challenges facing today’s scientists</a:t>
            </a:r>
          </a:p>
          <a:p>
            <a:pPr marL="344488" indent="-344488">
              <a:buClr>
                <a:srgbClr val="00A651"/>
              </a:buClr>
              <a:tabLst>
                <a:tab pos="569913" algn="l"/>
              </a:tabLst>
            </a:pPr>
            <a:r>
              <a:rPr lang="en-US" sz="3000" dirty="0"/>
              <a:t>Discover real-world math and science</a:t>
            </a:r>
          </a:p>
          <a:p>
            <a:pPr marL="344488" indent="-344488">
              <a:buClr>
                <a:srgbClr val="00A651"/>
              </a:buClr>
              <a:tabLst>
                <a:tab pos="569913" algn="l"/>
              </a:tabLst>
            </a:pPr>
            <a:r>
              <a:rPr lang="en-US" sz="3000" dirty="0"/>
              <a:t>Engage in team activities guided by </a:t>
            </a:r>
            <a:br>
              <a:rPr lang="en-US" sz="3000" dirty="0"/>
            </a:br>
            <a:r>
              <a:rPr lang="en-US" sz="3000" i="1" dirty="0"/>
              <a:t>FIRST</a:t>
            </a:r>
            <a:r>
              <a:rPr lang="en-US" sz="900" i="1" dirty="0"/>
              <a:t> </a:t>
            </a:r>
            <a:r>
              <a:rPr lang="en-US" sz="3000" baseline="30000" dirty="0"/>
              <a:t>®</a:t>
            </a:r>
            <a:r>
              <a:rPr lang="en-US" sz="3000" dirty="0"/>
              <a:t> LEGO</a:t>
            </a:r>
            <a:r>
              <a:rPr lang="en-US" sz="900" baseline="30000" dirty="0"/>
              <a:t> </a:t>
            </a:r>
            <a:r>
              <a:rPr lang="en-US" sz="3000" baseline="30000" dirty="0"/>
              <a:t>®</a:t>
            </a:r>
            <a:r>
              <a:rPr lang="en-US" sz="3000" dirty="0"/>
              <a:t> League Jr. Core Values</a:t>
            </a:r>
          </a:p>
        </p:txBody>
      </p:sp>
      <p:pic>
        <p:nvPicPr>
          <p:cNvPr id="2052" name="Picture 4" descr="\\marketing\share\Branding\2015 FIRST Brand Standards &amp; Artwork ALL\Logos - artwork final files ALL\Programs\IconHorizontal\RGB\FIRSTLegoJr_iconHorz_RGB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9588"/>
            <a:ext cx="3386075" cy="8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23671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51417"/>
            <a:ext cx="4038600" cy="2562130"/>
          </a:xfrm>
        </p:spPr>
        <p:txBody>
          <a:bodyPr>
            <a:normAutofit fontScale="77500" lnSpcReduction="20000"/>
          </a:bodyPr>
          <a:lstStyle/>
          <a:p>
            <a:pPr marL="344488" indent="-344488">
              <a:spcBef>
                <a:spcPts val="1200"/>
              </a:spcBef>
              <a:buClr>
                <a:srgbClr val="00A651"/>
              </a:buClr>
              <a:tabLst>
                <a:tab pos="569913" algn="l"/>
              </a:tabLst>
            </a:pPr>
            <a:r>
              <a:rPr lang="en-US" sz="2400" dirty="0"/>
              <a:t>6,800+ teams (projected)</a:t>
            </a:r>
          </a:p>
          <a:p>
            <a:pPr marL="344488" indent="-344488">
              <a:spcBef>
                <a:spcPts val="1200"/>
              </a:spcBef>
              <a:buClr>
                <a:srgbClr val="00A651"/>
              </a:buClr>
              <a:tabLst>
                <a:tab pos="569913" algn="l"/>
              </a:tabLst>
            </a:pPr>
            <a:r>
              <a:rPr lang="en-US" sz="2400" dirty="0"/>
              <a:t>40,500+ children, ages 6-9 (Grades K-3)</a:t>
            </a:r>
          </a:p>
          <a:p>
            <a:pPr marL="344488" indent="-344488">
              <a:spcBef>
                <a:spcPts val="1200"/>
              </a:spcBef>
              <a:buClr>
                <a:srgbClr val="00A651"/>
              </a:buClr>
              <a:tabLst>
                <a:tab pos="569913" algn="l"/>
              </a:tabLst>
            </a:pPr>
            <a:r>
              <a:rPr lang="en-US" sz="2400" dirty="0"/>
              <a:t>Up to 6 students per team</a:t>
            </a:r>
          </a:p>
          <a:p>
            <a:pPr marL="344488" indent="-344488">
              <a:spcBef>
                <a:spcPts val="1200"/>
              </a:spcBef>
              <a:buClr>
                <a:srgbClr val="00A651"/>
              </a:buClr>
              <a:tabLst>
                <a:tab pos="569913" algn="l"/>
              </a:tabLst>
            </a:pPr>
            <a:r>
              <a:rPr lang="en-US" sz="2400" dirty="0"/>
              <a:t>250+ local Expos, </a:t>
            </a:r>
            <a:br>
              <a:rPr lang="en-US" sz="2400" dirty="0"/>
            </a:br>
            <a:r>
              <a:rPr lang="en-US" sz="2400" dirty="0"/>
              <a:t>1 World Festival Expo</a:t>
            </a:r>
          </a:p>
          <a:p>
            <a:pPr marL="344488" indent="-344488">
              <a:spcBef>
                <a:spcPts val="1200"/>
              </a:spcBef>
              <a:buClr>
                <a:srgbClr val="00A651"/>
              </a:buClr>
              <a:tabLst>
                <a:tab pos="569913" algn="l"/>
              </a:tabLst>
            </a:pPr>
            <a:r>
              <a:rPr lang="en-US" sz="2400" dirty="0"/>
              <a:t>29 countries</a:t>
            </a:r>
            <a:br>
              <a:rPr lang="en-US" dirty="0"/>
            </a:br>
            <a:endParaRPr lang="en-US" dirty="0"/>
          </a:p>
        </p:txBody>
      </p:sp>
      <p:pic>
        <p:nvPicPr>
          <p:cNvPr id="2052" name="Picture 4" descr="\\marketing\share\Branding\2015 FIRST Brand Standards &amp; Artwork ALL\Logos - artwork final files ALL\Programs\IconHorizontal\RGB\FIRSTLegoJr_iconHorz_RGB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9588"/>
            <a:ext cx="3386075" cy="8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934" y="1496023"/>
            <a:ext cx="140176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342610" y="2016194"/>
            <a:ext cx="234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b="1" dirty="0">
                <a:cs typeface="Arial" charset="0"/>
              </a:rPr>
              <a:t>2015/2016  Season </a:t>
            </a:r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/>
          </p:nvPr>
        </p:nvGraphicFramePr>
        <p:xfrm>
          <a:off x="198438" y="2100263"/>
          <a:ext cx="419258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hart" r:id="rId5" imgW="4457734" imgH="3210030" progId="Excel.Chart.8">
                  <p:embed/>
                </p:oleObj>
              </mc:Choice>
              <mc:Fallback>
                <p:oleObj name="Chart" r:id="rId5" imgW="4457734" imgH="3210030" progId="Excel.Chart.8">
                  <p:embed/>
                  <p:pic>
                    <p:nvPicPr>
                      <p:cNvPr id="9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2100263"/>
                        <a:ext cx="4192587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307403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spc="300" dirty="0">
                <a:latin typeface="Arial Narrow" pitchFamily="34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2514600"/>
            <a:ext cx="4648200" cy="228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400" spc="-50" dirty="0">
                <a:solidFill>
                  <a:prstClr val="black"/>
                </a:solidFill>
              </a:rPr>
              <a:t>Teams of up to 10 kids build </a:t>
            </a:r>
          </a:p>
          <a:p>
            <a:pPr marL="0" indent="0">
              <a:lnSpc>
                <a:spcPts val="336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400" spc="-50" dirty="0">
                <a:solidFill>
                  <a:prstClr val="black"/>
                </a:solidFill>
              </a:rPr>
              <a:t>LEGO</a:t>
            </a:r>
            <a:r>
              <a:rPr lang="en-US" sz="2000" spc="-50" baseline="60000" dirty="0">
                <a:solidFill>
                  <a:prstClr val="black"/>
                </a:solidFill>
              </a:rPr>
              <a:t>®</a:t>
            </a:r>
            <a:r>
              <a:rPr lang="en-US" sz="2400" spc="-150" dirty="0">
                <a:solidFill>
                  <a:prstClr val="black"/>
                </a:solidFill>
              </a:rPr>
              <a:t>– </a:t>
            </a:r>
            <a:r>
              <a:rPr lang="en-US" sz="2400" spc="-50" dirty="0">
                <a:solidFill>
                  <a:prstClr val="black"/>
                </a:solidFill>
              </a:rPr>
              <a:t>based robots and develop research projects based on a real-world scientific challenges.</a:t>
            </a:r>
          </a:p>
        </p:txBody>
      </p:sp>
      <p:pic>
        <p:nvPicPr>
          <p:cNvPr id="4" name="Picture 3" descr="FLL-Description-39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335">
            <a:off x="5759544" y="1840975"/>
            <a:ext cx="2943551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7016" y="577542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*Ages vary by country</a:t>
            </a:r>
          </a:p>
        </p:txBody>
      </p:sp>
      <p:pic>
        <p:nvPicPr>
          <p:cNvPr id="17410" name="Picture 2" descr="https://tse1.mm.bing.net/th?&amp;id=JN.PFzXCaky4F6uvmzsx5nKQw&amp;w=300&amp;h=300&amp;c=0&amp;pid=1.9&amp;rs=0&amp;p=0&amp;r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789" y="4495538"/>
            <a:ext cx="1710811" cy="144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tse1.mm.bing.net/th?&amp;id=JN.TXtQgywb3PPqLetSWrT36A&amp;w=300&amp;h=300&amp;c=0&amp;pid=1.9&amp;rs=0&amp;p=0&amp;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141" y="4342092"/>
            <a:ext cx="1978984" cy="207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marketing\share\Branding\2015 FIRST Brand Standards &amp; Artwork ALL\Logos - artwork final files ALL\Programs\IconHorizontal\RGB\FIRSTLego_iconHorz_RGB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4117"/>
            <a:ext cx="2833021" cy="8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543" y="1828800"/>
            <a:ext cx="2226569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939824" y="6050736"/>
            <a:ext cx="2151285" cy="380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spc="-50" dirty="0">
                <a:solidFill>
                  <a:prstClr val="black"/>
                </a:solidFill>
              </a:rPr>
              <a:t>2015/2016 Season</a:t>
            </a:r>
            <a:endParaRPr lang="en-US" sz="2400" spc="-5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37494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203325" indent="-288925">
              <a:spcBef>
                <a:spcPts val="1200"/>
              </a:spcBef>
            </a:pPr>
            <a:endParaRPr lang="en-US" sz="1000" dirty="0"/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3000" dirty="0"/>
              <a:t>Create innovative solutions to challenges facing today’s scientists</a:t>
            </a:r>
          </a:p>
          <a:p>
            <a:pPr marL="344488" indent="-344488">
              <a:tabLst>
                <a:tab pos="569913" algn="l"/>
              </a:tabLst>
            </a:pPr>
            <a:r>
              <a:rPr lang="en-US" sz="3000" dirty="0"/>
              <a:t>Strategize, design, build, program and test an autonomous robot using  Challenge-related model using LEGO</a:t>
            </a:r>
            <a:r>
              <a:rPr lang="en-US" sz="800" baseline="30000" dirty="0"/>
              <a:t> </a:t>
            </a:r>
            <a:r>
              <a:rPr lang="en-US" sz="3000" baseline="30000" dirty="0"/>
              <a:t>®</a:t>
            </a:r>
            <a:r>
              <a:rPr lang="en-US" sz="3000" dirty="0"/>
              <a:t> MINDSTORMS</a:t>
            </a:r>
            <a:r>
              <a:rPr lang="en-US" sz="800" baseline="30000" dirty="0"/>
              <a:t> </a:t>
            </a:r>
            <a:r>
              <a:rPr lang="en-US" sz="3000" baseline="30000" dirty="0"/>
              <a:t>®</a:t>
            </a:r>
            <a:r>
              <a:rPr lang="en-US" sz="3000" dirty="0"/>
              <a:t>  technology</a:t>
            </a:r>
          </a:p>
          <a:p>
            <a:pPr marL="344488" indent="-344488">
              <a:tabLst>
                <a:tab pos="569913" algn="l"/>
              </a:tabLst>
            </a:pPr>
            <a:r>
              <a:rPr lang="en-US" sz="3000" dirty="0"/>
              <a:t>Apply real-world math and science concepts</a:t>
            </a:r>
          </a:p>
          <a:p>
            <a:pPr marL="344488" indent="-344488">
              <a:tabLst>
                <a:tab pos="569913" algn="l"/>
              </a:tabLst>
            </a:pPr>
            <a:r>
              <a:rPr lang="en-US" sz="3000" dirty="0"/>
              <a:t>Develop career and life skills</a:t>
            </a:r>
          </a:p>
          <a:p>
            <a:pPr marL="344488" indent="-344488">
              <a:tabLst>
                <a:tab pos="569913" algn="l"/>
              </a:tabLst>
            </a:pPr>
            <a:r>
              <a:rPr lang="en-US" sz="3000" dirty="0"/>
              <a:t>Become involved in their local and global community</a:t>
            </a:r>
          </a:p>
        </p:txBody>
      </p:sp>
      <p:pic>
        <p:nvPicPr>
          <p:cNvPr id="3075" name="Picture 3" descr="\\marketing\share\Branding\2015 FIRST Brand Standards &amp; Artwork ALL\Logos - artwork final files ALL\Programs\IconHorizontal\RGB\FIRSTLego_iconHorz_RGB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4117"/>
            <a:ext cx="2833021" cy="8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96975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51417"/>
            <a:ext cx="4260410" cy="3358848"/>
          </a:xfrm>
        </p:spPr>
        <p:txBody>
          <a:bodyPr>
            <a:normAutofit fontScale="25000" lnSpcReduction="20000"/>
          </a:bodyPr>
          <a:lstStyle/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8000" dirty="0"/>
              <a:t>29,000+ teams (projected)</a:t>
            </a:r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8000" dirty="0"/>
              <a:t>233,000+ students, ages 9-16* (Grades 4-8)</a:t>
            </a:r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8000" dirty="0"/>
              <a:t>Average 8 students per team</a:t>
            </a:r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8000" dirty="0"/>
              <a:t>1,218 Qualifying Tournaments, </a:t>
            </a:r>
            <a:br>
              <a:rPr lang="en-US" sz="8000" dirty="0"/>
            </a:br>
            <a:r>
              <a:rPr lang="en-US" sz="8000" dirty="0"/>
              <a:t>153 Championship Tournaments,</a:t>
            </a:r>
            <a:br>
              <a:rPr lang="en-US" sz="8000" dirty="0"/>
            </a:br>
            <a:r>
              <a:rPr lang="en-US" sz="8000" dirty="0"/>
              <a:t>1 World Festival </a:t>
            </a:r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r>
              <a:rPr lang="en-US" sz="8000" dirty="0"/>
              <a:t>Approx. 80 countries</a:t>
            </a:r>
            <a:endParaRPr lang="en-US" sz="8000" dirty="0"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569913" algn="l"/>
              </a:tabLst>
            </a:pPr>
            <a:r>
              <a:rPr lang="en-US" sz="4400" dirty="0">
                <a:cs typeface="Times New Roman" pitchFamily="18" charset="0"/>
              </a:rPr>
              <a:t>*Ages vary by country</a:t>
            </a:r>
          </a:p>
          <a:p>
            <a:pPr marL="344488" indent="-344488">
              <a:spcBef>
                <a:spcPts val="1200"/>
              </a:spcBef>
              <a:tabLst>
                <a:tab pos="569913" algn="l"/>
              </a:tabLst>
            </a:pPr>
            <a:endParaRPr lang="en-US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342611" y="2016194"/>
            <a:ext cx="2375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b="1" dirty="0">
                <a:cs typeface="Arial" charset="0"/>
              </a:rPr>
              <a:t>2015/2016  Season </a:t>
            </a:r>
          </a:p>
        </p:txBody>
      </p:sp>
      <p:pic>
        <p:nvPicPr>
          <p:cNvPr id="7" name="Picture 3" descr="\\marketing\share\Branding\2015 FIRST Brand Standards &amp; Artwork ALL\Logos - artwork final files ALL\Programs\IconHorizontal\RGB\FIRSTLego_iconHorz_RGB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4117"/>
            <a:ext cx="2833021" cy="8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699" y="1435100"/>
            <a:ext cx="1585912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2"/>
          <p:cNvGraphicFramePr>
            <a:graphicFrameLocks/>
          </p:cNvGraphicFramePr>
          <p:nvPr>
            <p:extLst/>
          </p:nvPr>
        </p:nvGraphicFramePr>
        <p:xfrm>
          <a:off x="153988" y="2383052"/>
          <a:ext cx="4406900" cy="319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Worksheet" r:id="rId5" imgW="4486368" imgH="3248100" progId="Excel.Sheet.8">
                  <p:embed/>
                </p:oleObj>
              </mc:Choice>
              <mc:Fallback>
                <p:oleObj name="Worksheet" r:id="rId5" imgW="4486368" imgH="3248100" progId="Excel.Sheet.8">
                  <p:embed/>
                  <p:pic>
                    <p:nvPicPr>
                      <p:cNvPr id="13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383052"/>
                        <a:ext cx="4406900" cy="319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3088" y="5519524"/>
            <a:ext cx="15573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>
              <a:buClr>
                <a:srgbClr val="C00000"/>
              </a:buClr>
              <a:buSzPct val="200000"/>
              <a:buFont typeface="Wingdings" panose="05000000000000000000" pitchFamily="2" charset="2"/>
              <a:buChar char="§"/>
              <a:defRPr/>
            </a:pPr>
            <a:r>
              <a:rPr lang="en-US" sz="900" dirty="0"/>
              <a:t>U.S. &amp; Canada</a:t>
            </a:r>
          </a:p>
          <a:p>
            <a:pPr marL="171450" indent="-171450">
              <a:buClr>
                <a:schemeClr val="bg1">
                  <a:lumMod val="65000"/>
                </a:schemeClr>
              </a:buClr>
              <a:buSzPct val="200000"/>
              <a:buFont typeface="Wingdings" panose="05000000000000000000" pitchFamily="2" charset="2"/>
              <a:buChar char="§"/>
              <a:defRPr/>
            </a:pPr>
            <a:r>
              <a:rPr lang="en-US" sz="900" dirty="0"/>
              <a:t>Outside U.S. &amp; Canada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506538" y="2016194"/>
            <a:ext cx="1404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Team Growth</a:t>
            </a:r>
          </a:p>
        </p:txBody>
      </p:sp>
    </p:spTree>
    <p:extLst>
      <p:ext uri="{BB962C8B-B14F-4D97-AF65-F5344CB8AC3E}">
        <p14:creationId xmlns:p14="http://schemas.microsoft.com/office/powerpoint/2010/main" val="4184430363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ontinuum graphic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0" y="4393890"/>
            <a:ext cx="3048000" cy="18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286000"/>
            <a:ext cx="4953000" cy="228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spc="-50" dirty="0">
                <a:solidFill>
                  <a:prstClr val="black"/>
                </a:solidFill>
              </a:rPr>
              <a:t>Teams of 25 (average) or more students compete with 120-pound robots in this Varsity </a:t>
            </a:r>
            <a:r>
              <a:rPr lang="en-US" sz="2400" i="1" spc="-50" dirty="0">
                <a:solidFill>
                  <a:prstClr val="black"/>
                </a:solidFill>
              </a:rPr>
              <a:t>Sport for the Mind</a:t>
            </a:r>
            <a:r>
              <a:rPr lang="en-US" sz="2400" spc="-500" dirty="0">
                <a:solidFill>
                  <a:prstClr val="black"/>
                </a:solidFill>
              </a:rPr>
              <a:t>,</a:t>
            </a:r>
            <a:r>
              <a:rPr lang="en-US" sz="1800" spc="-50" baseline="60000" dirty="0">
                <a:solidFill>
                  <a:prstClr val="black"/>
                </a:solidFill>
              </a:rPr>
              <a:t>TM</a:t>
            </a:r>
            <a:r>
              <a:rPr lang="en-US" sz="2400" spc="-50" dirty="0">
                <a:solidFill>
                  <a:prstClr val="black"/>
                </a:solidFill>
              </a:rPr>
              <a:t> combining the excitement of sports with the rigors of science and technology.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5103" y="5908016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2016 Season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456" y="1641567"/>
            <a:ext cx="2272289" cy="41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252" y="5109890"/>
            <a:ext cx="2480000" cy="73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3409950"/>
            <a:ext cx="476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588" y="3562350"/>
            <a:ext cx="4762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3113">
            <a:off x="5961887" y="1786664"/>
            <a:ext cx="2465681" cy="246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 descr="\\marketing\share\Branding\2015 FIRST Brand Standards &amp; Artwork ALL\Logos - artwork final files ALL\Programs\IconHorizontal\RGB\FIRSTRobotics_iconHorz_RGB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3850"/>
            <a:ext cx="3752469" cy="8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00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03325" indent="-288925">
              <a:spcBef>
                <a:spcPts val="1200"/>
              </a:spcBef>
            </a:pPr>
            <a:endParaRPr lang="en-US" sz="1000" dirty="0"/>
          </a:p>
          <a:p>
            <a:pPr marL="344488" indent="-344488">
              <a:buClr>
                <a:srgbClr val="3165CA"/>
              </a:buClr>
              <a:tabLst>
                <a:tab pos="569913" algn="l"/>
              </a:tabLst>
            </a:pPr>
            <a:r>
              <a:rPr lang="en-US" sz="2800" dirty="0"/>
              <a:t>Strict rules, limited resources, time limits</a:t>
            </a:r>
          </a:p>
          <a:p>
            <a:pPr marL="344488" indent="-344488">
              <a:buClr>
                <a:srgbClr val="3165CA"/>
              </a:buClr>
              <a:tabLst>
                <a:tab pos="569913" algn="l"/>
              </a:tabLst>
            </a:pPr>
            <a:r>
              <a:rPr lang="en-US" sz="2800" dirty="0"/>
              <a:t>Students mentored by professional engineers</a:t>
            </a:r>
          </a:p>
          <a:p>
            <a:pPr marL="344488" indent="-344488">
              <a:buClr>
                <a:srgbClr val="3165CA"/>
              </a:buClr>
              <a:tabLst>
                <a:tab pos="569913" algn="l"/>
              </a:tabLst>
            </a:pPr>
            <a:r>
              <a:rPr lang="en-US" sz="2800" dirty="0"/>
              <a:t>Learn and use sophisticated hardware and software</a:t>
            </a:r>
          </a:p>
          <a:p>
            <a:pPr marL="344488" indent="-344488">
              <a:buClr>
                <a:srgbClr val="3165CA"/>
              </a:buClr>
              <a:tabLst>
                <a:tab pos="569913" algn="l"/>
              </a:tabLst>
            </a:pPr>
            <a:r>
              <a:rPr lang="en-US" sz="2800" dirty="0"/>
              <a:t>Build and compete with robots of their own design</a:t>
            </a:r>
          </a:p>
          <a:p>
            <a:pPr marL="344488" indent="-344488">
              <a:buClr>
                <a:srgbClr val="3165CA"/>
              </a:buClr>
              <a:tabLst>
                <a:tab pos="569913" algn="l"/>
              </a:tabLst>
            </a:pPr>
            <a:r>
              <a:rPr lang="en-US" sz="2800" dirty="0"/>
              <a:t>Develop design, project management, programming, teamwork, strategic thinking, </a:t>
            </a:r>
            <a:br>
              <a:rPr lang="en-US" sz="2800" dirty="0"/>
            </a:br>
            <a:r>
              <a:rPr lang="en-US" sz="2800" dirty="0"/>
              <a:t>and </a:t>
            </a:r>
            <a:r>
              <a:rPr lang="en-US" sz="2800" i="1" dirty="0" err="1"/>
              <a:t>Coopertition</a:t>
            </a:r>
            <a:r>
              <a:rPr lang="en-US" sz="1700" baseline="60000" dirty="0"/>
              <a:t>®</a:t>
            </a:r>
            <a:r>
              <a:rPr lang="en-US" sz="2800" dirty="0"/>
              <a:t> skills</a:t>
            </a:r>
          </a:p>
          <a:p>
            <a:pPr marL="344488" indent="-344488">
              <a:buClr>
                <a:srgbClr val="3165CA"/>
              </a:buClr>
              <a:tabLst>
                <a:tab pos="569913" algn="l"/>
              </a:tabLst>
            </a:pPr>
            <a:r>
              <a:rPr lang="en-US" sz="2800" dirty="0"/>
              <a:t>Qualify for &gt;$25 million in scholarships</a:t>
            </a:r>
          </a:p>
        </p:txBody>
      </p:sp>
      <p:pic>
        <p:nvPicPr>
          <p:cNvPr id="5122" name="Picture 2" descr="\\marketing\share\Branding\2015 FIRST Brand Standards &amp; Artwork ALL\Logos - artwork final files ALL\Programs\IconHorizontal\RGB\FIRSTRobotics_iconHorz_RGB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3850"/>
            <a:ext cx="3752469" cy="8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6916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228600" y="1600200"/>
            <a:ext cx="9601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2150A3"/>
                </a:solidFill>
                <a:ea typeface="Gill Sans" charset="0"/>
                <a:cs typeface="Gill Sans" charset="0"/>
              </a:rPr>
              <a:t>Inspiring youth to </a:t>
            </a:r>
            <a:r>
              <a:rPr lang="en-US" sz="2000" b="1" i="1" dirty="0">
                <a:solidFill>
                  <a:schemeClr val="accent1"/>
                </a:solidFill>
                <a:ea typeface="Gill Sans" charset="0"/>
                <a:cs typeface="Gill Sans" charset="0"/>
              </a:rPr>
              <a:t>become</a:t>
            </a:r>
            <a:r>
              <a:rPr lang="en-US" sz="2000" b="1" i="1" dirty="0">
                <a:solidFill>
                  <a:srgbClr val="2150A3"/>
                </a:solidFill>
                <a:ea typeface="Gill Sans" charset="0"/>
                <a:cs typeface="Gill Sans" charset="0"/>
              </a:rPr>
              <a:t> science &amp; technology leaders &amp; innovators,</a:t>
            </a:r>
            <a:r>
              <a:rPr lang="en-US" sz="2000" b="1" i="1" dirty="0">
                <a:solidFill>
                  <a:schemeClr val="tx2"/>
                </a:solidFill>
                <a:ea typeface="Gill Sans" charset="0"/>
                <a:cs typeface="Gill Sans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ea typeface="Gill Sans" charset="0"/>
                <a:cs typeface="Gill Sans" charset="0"/>
              </a:rPr>
              <a:t>by engaging them in exciting, experiential, Mentor and project-based programs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ea typeface="Gill Sans" charset="0"/>
                <a:cs typeface="Gill Sans" charset="0"/>
              </a:rPr>
              <a:t>that teach science, technology, engineering, and math (STEM) skills, inspire innovation, and foster well-rounded life capabilities.</a:t>
            </a:r>
          </a:p>
        </p:txBody>
      </p:sp>
      <p:pic>
        <p:nvPicPr>
          <p:cNvPr id="7" name="Picture 6" descr="FTC-Robo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2538">
            <a:off x="4791788" y="4503436"/>
            <a:ext cx="1760576" cy="1593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JrFLL-Robot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3991">
            <a:off x="392391" y="4421775"/>
            <a:ext cx="1760576" cy="1593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FLL-Robot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360">
            <a:off x="2628745" y="4461739"/>
            <a:ext cx="1760577" cy="1593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FRC-Robot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8601">
            <a:off x="6872530" y="4572375"/>
            <a:ext cx="1760576" cy="1593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873"/>
          </a:xfrm>
        </p:spPr>
        <p:txBody>
          <a:bodyPr/>
          <a:lstStyle/>
          <a:p>
            <a:r>
              <a:rPr lang="en-US" i="1" dirty="0"/>
              <a:t>FIRST</a:t>
            </a:r>
            <a:r>
              <a:rPr lang="en-US" sz="1000" i="1" dirty="0"/>
              <a:t> </a:t>
            </a:r>
            <a:r>
              <a:rPr lang="en-US" sz="600" i="1" dirty="0"/>
              <a:t> </a:t>
            </a:r>
            <a:r>
              <a:rPr lang="en-US" sz="2400" baseline="65000" dirty="0"/>
              <a:t>®</a:t>
            </a:r>
            <a:r>
              <a:rPr lang="en-US" dirty="0"/>
              <a:t> Is…</a:t>
            </a:r>
          </a:p>
        </p:txBody>
      </p:sp>
    </p:spTree>
    <p:extLst>
      <p:ext uri="{BB962C8B-B14F-4D97-AF65-F5344CB8AC3E}">
        <p14:creationId xmlns:p14="http://schemas.microsoft.com/office/powerpoint/2010/main" val="3363058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951417"/>
            <a:ext cx="4233251" cy="2743214"/>
          </a:xfrm>
        </p:spPr>
        <p:txBody>
          <a:bodyPr>
            <a:noAutofit/>
          </a:bodyPr>
          <a:lstStyle/>
          <a:p>
            <a:pPr marL="344488" indent="-344488">
              <a:spcBef>
                <a:spcPts val="1200"/>
              </a:spcBef>
              <a:buClr>
                <a:srgbClr val="3165CA"/>
              </a:buClr>
              <a:tabLst>
                <a:tab pos="569913" algn="l"/>
              </a:tabLst>
            </a:pPr>
            <a:r>
              <a:rPr lang="en-US" sz="1600" dirty="0"/>
              <a:t>3,100+ teams </a:t>
            </a:r>
          </a:p>
          <a:p>
            <a:pPr marL="344488" indent="-344488">
              <a:spcBef>
                <a:spcPts val="1200"/>
              </a:spcBef>
              <a:buClr>
                <a:srgbClr val="3165CA"/>
              </a:buClr>
              <a:tabLst>
                <a:tab pos="569913" algn="l"/>
              </a:tabLst>
            </a:pPr>
            <a:r>
              <a:rPr lang="en-US" sz="1600" dirty="0"/>
              <a:t>78,000+ high-school-age students</a:t>
            </a:r>
          </a:p>
          <a:p>
            <a:pPr marL="344488" indent="-344488">
              <a:spcBef>
                <a:spcPts val="1200"/>
              </a:spcBef>
              <a:buClr>
                <a:srgbClr val="3165CA"/>
              </a:buClr>
              <a:tabLst>
                <a:tab pos="569913" algn="l"/>
              </a:tabLst>
            </a:pPr>
            <a:r>
              <a:rPr lang="en-US" sz="1600" dirty="0"/>
              <a:t>10 or more students per team </a:t>
            </a:r>
            <a:br>
              <a:rPr lang="en-US" sz="1600" dirty="0"/>
            </a:br>
            <a:r>
              <a:rPr lang="en-US" sz="1600" dirty="0"/>
              <a:t>(average 25)</a:t>
            </a:r>
          </a:p>
          <a:p>
            <a:pPr marL="344488" indent="-344488">
              <a:spcBef>
                <a:spcPts val="1200"/>
              </a:spcBef>
              <a:buClr>
                <a:srgbClr val="3165CA"/>
              </a:buClr>
              <a:tabLst>
                <a:tab pos="569913" algn="l"/>
              </a:tabLst>
            </a:pPr>
            <a:r>
              <a:rPr lang="en-US" sz="1600" dirty="0"/>
              <a:t>53 Regionals, 8 District Championships; 65 District Competitions; 1 </a:t>
            </a:r>
            <a:r>
              <a:rPr lang="en-US" sz="1600" i="1" dirty="0"/>
              <a:t>FIRST</a:t>
            </a:r>
            <a:r>
              <a:rPr lang="en-US" sz="1600" dirty="0"/>
              <a:t> Robotics Competition Championship</a:t>
            </a:r>
          </a:p>
          <a:p>
            <a:pPr marL="344488" indent="-344488">
              <a:spcBef>
                <a:spcPts val="1200"/>
              </a:spcBef>
              <a:buClr>
                <a:srgbClr val="3165CA"/>
              </a:buClr>
              <a:tabLst>
                <a:tab pos="569913" algn="l"/>
              </a:tabLst>
            </a:pPr>
            <a:r>
              <a:rPr lang="en-US" sz="1600" dirty="0"/>
              <a:t>24 countries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166469" y="2016194"/>
            <a:ext cx="1823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b="1" dirty="0">
                <a:cs typeface="Arial" charset="0"/>
              </a:rPr>
              <a:t>2016  Season </a:t>
            </a:r>
          </a:p>
        </p:txBody>
      </p:sp>
      <p:pic>
        <p:nvPicPr>
          <p:cNvPr id="7" name="Picture 2" descr="\\marketing\share\Branding\2015 FIRST Brand Standards &amp; Artwork ALL\Logos - artwork final files ALL\Programs\IconHorizontal\RGB\FIRSTRobotics_iconHorz_RGB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3850"/>
            <a:ext cx="3752469" cy="8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252" y="1877803"/>
            <a:ext cx="2170000" cy="6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/>
          </p:cNvGraphicFramePr>
          <p:nvPr>
            <p:extLst/>
          </p:nvPr>
        </p:nvGraphicFramePr>
        <p:xfrm>
          <a:off x="88900" y="2049463"/>
          <a:ext cx="425132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hart" r:id="rId5" imgW="4429100" imgH="3133620" progId="Excel.Chart.8">
                  <p:embed/>
                </p:oleObj>
              </mc:Choice>
              <mc:Fallback>
                <p:oleObj name="Chart" r:id="rId5" imgW="4429100" imgH="3133620" progId="Excel.Chart.8">
                  <p:embed/>
                  <p:pic>
                    <p:nvPicPr>
                      <p:cNvPr id="2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2049463"/>
                        <a:ext cx="4251325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588512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Southern California </a:t>
            </a:r>
            <a:r>
              <a:rPr lang="en-US" i="1" dirty="0"/>
              <a:t>FIRST</a:t>
            </a:r>
            <a:r>
              <a:rPr lang="en-US" i="1" baseline="30000" dirty="0"/>
              <a:t>®</a:t>
            </a:r>
            <a:r>
              <a:rPr lang="en-US" dirty="0"/>
              <a:t>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i="1" dirty="0"/>
              <a:t>FIRST</a:t>
            </a:r>
            <a:r>
              <a:rPr lang="en-US" sz="2400" baseline="30000" dirty="0"/>
              <a:t>®</a:t>
            </a:r>
            <a:r>
              <a:rPr lang="en-US" sz="2400" dirty="0"/>
              <a:t> LEGO</a:t>
            </a:r>
            <a:r>
              <a:rPr lang="en-US" sz="2400" baseline="30000" dirty="0"/>
              <a:t> ® </a:t>
            </a:r>
            <a:r>
              <a:rPr lang="en-US" sz="2400" dirty="0"/>
              <a:t>League Jr. </a:t>
            </a:r>
          </a:p>
          <a:p>
            <a:pPr lvl="1"/>
            <a:r>
              <a:rPr lang="en-US" sz="2000" dirty="0"/>
              <a:t>Inland Empire, Orange County: Lynn Crocket, lynn.crockett@legoland.com</a:t>
            </a:r>
          </a:p>
          <a:p>
            <a:pPr lvl="1"/>
            <a:r>
              <a:rPr lang="en-US" sz="2000" dirty="0"/>
              <a:t>San Luis Obispo, Santa Barbara, Ventura: Ty </a:t>
            </a:r>
            <a:r>
              <a:rPr lang="en-US" sz="2000" dirty="0" err="1"/>
              <a:t>Fredriks</a:t>
            </a:r>
            <a:r>
              <a:rPr lang="en-US" sz="2000" dirty="0"/>
              <a:t>, tfredriks@firstinspires.org</a:t>
            </a:r>
            <a:endParaRPr lang="en-US" sz="2400" dirty="0"/>
          </a:p>
          <a:p>
            <a:r>
              <a:rPr lang="en-US" sz="2400" i="1" dirty="0"/>
              <a:t>FIRST</a:t>
            </a:r>
            <a:r>
              <a:rPr lang="en-US" sz="2400" baseline="30000" dirty="0"/>
              <a:t>®</a:t>
            </a:r>
            <a:r>
              <a:rPr lang="en-US" sz="2400" dirty="0"/>
              <a:t> LEGO</a:t>
            </a:r>
            <a:r>
              <a:rPr lang="en-US" sz="2400" baseline="30000" dirty="0"/>
              <a:t> ® </a:t>
            </a:r>
            <a:r>
              <a:rPr lang="en-US" sz="2400" dirty="0"/>
              <a:t>League</a:t>
            </a:r>
          </a:p>
          <a:p>
            <a:pPr lvl="1"/>
            <a:r>
              <a:rPr lang="en-US" sz="1900" dirty="0"/>
              <a:t>Los Angeles: Tony </a:t>
            </a:r>
            <a:r>
              <a:rPr lang="en-US" sz="1900" dirty="0" err="1"/>
              <a:t>Ayad</a:t>
            </a:r>
            <a:r>
              <a:rPr lang="en-US" sz="1900" dirty="0"/>
              <a:t>, tony.ayad@gmail.com</a:t>
            </a:r>
          </a:p>
          <a:p>
            <a:pPr lvl="1"/>
            <a:r>
              <a:rPr lang="en-US" sz="1900" dirty="0"/>
              <a:t>Inland Empire, Orange County: Lynn Crocket, lynn.crockett@legoland.com</a:t>
            </a:r>
          </a:p>
          <a:p>
            <a:pPr lvl="1"/>
            <a:r>
              <a:rPr lang="en-US" sz="1900" dirty="0"/>
              <a:t>Kern County: Callie Carbajal, calliecarbajal@cvrobotics.org</a:t>
            </a:r>
          </a:p>
          <a:p>
            <a:r>
              <a:rPr lang="en-US" sz="2400" i="1" dirty="0"/>
              <a:t>FIRST</a:t>
            </a:r>
            <a:r>
              <a:rPr lang="en-US" sz="2400" baseline="30000" dirty="0"/>
              <a:t>®</a:t>
            </a:r>
            <a:r>
              <a:rPr lang="en-US" sz="2400" dirty="0"/>
              <a:t> Robotics Competition</a:t>
            </a:r>
          </a:p>
          <a:p>
            <a:pPr lvl="1"/>
            <a:r>
              <a:rPr lang="en-US" sz="1900" dirty="0"/>
              <a:t>Los Angeles: Velma Lomax, vlomax@firstinspires.org</a:t>
            </a:r>
          </a:p>
          <a:p>
            <a:pPr lvl="1"/>
            <a:r>
              <a:rPr lang="en-US" sz="1900" dirty="0"/>
              <a:t>San Luis Obispo, Santa Barbara, Ventura: Ty </a:t>
            </a:r>
            <a:r>
              <a:rPr lang="en-US" sz="1900" dirty="0" err="1"/>
              <a:t>Fredriks</a:t>
            </a:r>
            <a:r>
              <a:rPr lang="en-US" sz="1900" dirty="0"/>
              <a:t>, tfredriks@firstinspires.org</a:t>
            </a:r>
          </a:p>
          <a:p>
            <a:pPr lvl="1"/>
            <a:r>
              <a:rPr lang="en-US" sz="1900" dirty="0"/>
              <a:t>Inland Empire, Orange County: Rick Sisk, rsisk@firstinspires.org</a:t>
            </a:r>
          </a:p>
        </p:txBody>
      </p:sp>
    </p:spTree>
    <p:extLst>
      <p:ext uri="{BB962C8B-B14F-4D97-AF65-F5344CB8AC3E}">
        <p14:creationId xmlns:p14="http://schemas.microsoft.com/office/powerpoint/2010/main" val="3372914339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FIRST</a:t>
            </a:r>
            <a:r>
              <a:rPr lang="en-US" sz="1000" i="1" dirty="0"/>
              <a:t> </a:t>
            </a:r>
            <a:r>
              <a:rPr lang="en-US" sz="600" i="1" dirty="0"/>
              <a:t> </a:t>
            </a:r>
            <a:r>
              <a:rPr lang="en-US" sz="2400" baseline="65000" dirty="0"/>
              <a:t>® </a:t>
            </a:r>
            <a:r>
              <a:rPr lang="en-US" spc="-100" dirty="0"/>
              <a:t>Impact: </a:t>
            </a:r>
            <a:r>
              <a:rPr lang="en-US" i="1" spc="-100" dirty="0"/>
              <a:t>More Than </a:t>
            </a:r>
            <a:r>
              <a:rPr lang="en-US" i="1" spc="-100" dirty="0" err="1"/>
              <a:t>Robots</a:t>
            </a:r>
            <a:r>
              <a:rPr lang="en-US" sz="2000" b="0" spc="-100" baseline="75000" dirty="0" err="1"/>
              <a:t>SM</a:t>
            </a:r>
            <a:endParaRPr lang="en-US" sz="2000" b="0" baseline="75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874838"/>
            <a:ext cx="8229600" cy="41354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1500"/>
              </a:spcBef>
            </a:pPr>
            <a:r>
              <a:rPr lang="en-US" b="1" i="1" dirty="0"/>
              <a:t>STEM Awareness, Skills and Intent</a:t>
            </a:r>
          </a:p>
          <a:p>
            <a:pPr marL="914400" lvl="1">
              <a:spcBef>
                <a:spcPts val="500"/>
              </a:spcBef>
            </a:pPr>
            <a:r>
              <a:rPr lang="en-US" sz="2000" dirty="0"/>
              <a:t>Increase the number of students who pursue post-secondary education and careers in STEM-related fields and industries</a:t>
            </a:r>
          </a:p>
          <a:p>
            <a:pPr>
              <a:spcBef>
                <a:spcPts val="1500"/>
              </a:spcBef>
            </a:pPr>
            <a:r>
              <a:rPr lang="en-US" b="1" i="1" dirty="0"/>
              <a:t>Innovation and Entrepreneurship</a:t>
            </a:r>
          </a:p>
          <a:p>
            <a:pPr marL="914400" lvl="1">
              <a:spcBef>
                <a:spcPts val="500"/>
              </a:spcBef>
            </a:pPr>
            <a:r>
              <a:rPr lang="en-US" sz="2000" dirty="0"/>
              <a:t>Inspire youth to become leaders and innovators in their field </a:t>
            </a:r>
            <a:br>
              <a:rPr lang="en-US" sz="2000" dirty="0"/>
            </a:br>
            <a:r>
              <a:rPr lang="en-US" sz="2000" dirty="0"/>
              <a:t>and society</a:t>
            </a:r>
          </a:p>
          <a:p>
            <a:pPr>
              <a:spcBef>
                <a:spcPts val="1500"/>
              </a:spcBef>
            </a:pPr>
            <a:r>
              <a:rPr lang="en-US" b="1" i="1" dirty="0"/>
              <a:t>21</a:t>
            </a:r>
            <a:r>
              <a:rPr lang="en-US" b="1" i="1" baseline="30000" dirty="0"/>
              <a:t>st</a:t>
            </a:r>
            <a:r>
              <a:rPr lang="en-US" b="1" i="1" dirty="0"/>
              <a:t> Century Work-Life Skills</a:t>
            </a:r>
          </a:p>
          <a:p>
            <a:pPr marL="914400" lvl="1">
              <a:spcBef>
                <a:spcPts val="500"/>
              </a:spcBef>
            </a:pPr>
            <a:r>
              <a:rPr lang="en-US" sz="2000" dirty="0"/>
              <a:t>Enable young people to develop valuable, transferrable, </a:t>
            </a:r>
            <a:br>
              <a:rPr lang="en-US" sz="2000" dirty="0"/>
            </a:br>
            <a:r>
              <a:rPr lang="en-US" sz="2000" dirty="0"/>
              <a:t>real-world skills, including: teamwork, leadership, creative </a:t>
            </a:r>
            <a:br>
              <a:rPr lang="en-US" sz="2000" dirty="0"/>
            </a:br>
            <a:r>
              <a:rPr lang="en-US" sz="2000" dirty="0"/>
              <a:t>problem solving, critical thinking, time &amp; project management, </a:t>
            </a:r>
            <a:br>
              <a:rPr lang="en-US" sz="2000" dirty="0"/>
            </a:br>
            <a:r>
              <a:rPr lang="en-US" sz="2000" dirty="0"/>
              <a:t>and communication/presentation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73753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FIRST</a:t>
            </a:r>
            <a:r>
              <a:rPr lang="en-US" sz="1000" i="1" dirty="0"/>
              <a:t> </a:t>
            </a:r>
            <a:r>
              <a:rPr lang="en-US" sz="600" i="1" dirty="0"/>
              <a:t> </a:t>
            </a:r>
            <a:r>
              <a:rPr lang="en-US" sz="2400" baseline="65000" dirty="0"/>
              <a:t>® </a:t>
            </a:r>
            <a:r>
              <a:rPr lang="en-US" dirty="0"/>
              <a:t>At-a-Glance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22762"/>
            <a:ext cx="30825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400K </a:t>
            </a:r>
          </a:p>
          <a:p>
            <a:pPr algn="ctr"/>
            <a:r>
              <a:rPr lang="en-US" dirty="0"/>
              <a:t>students participating </a:t>
            </a:r>
          </a:p>
          <a:p>
            <a:pPr algn="ctr"/>
            <a:r>
              <a:rPr lang="en-US" dirty="0"/>
              <a:t>in 2015-2016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90680"/>
            <a:ext cx="308251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$25M+ </a:t>
            </a:r>
          </a:p>
          <a:p>
            <a:pPr algn="ctr"/>
            <a:r>
              <a:rPr lang="en-US" dirty="0"/>
              <a:t>scholarship opportunities from nearly 200 providers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0089" y="1622762"/>
            <a:ext cx="304495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200K+</a:t>
            </a:r>
            <a:endParaRPr lang="en-US" sz="2400" dirty="0"/>
          </a:p>
          <a:p>
            <a:pPr algn="ctr"/>
            <a:r>
              <a:rPr lang="en-US" dirty="0"/>
              <a:t>Mentors, Coaches, Judges &amp; Volunteers in 80+ countries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4096" y="3890680"/>
            <a:ext cx="3044952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&gt;2,200 </a:t>
            </a:r>
          </a:p>
          <a:p>
            <a:pPr algn="ctr"/>
            <a:r>
              <a:rPr lang="en-US" dirty="0"/>
              <a:t>official events worldwide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2619" y="1622762"/>
            <a:ext cx="30825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16M+</a:t>
            </a:r>
            <a:r>
              <a:rPr lang="en-US" dirty="0"/>
              <a:t> Volunteer hours served </a:t>
            </a:r>
          </a:p>
          <a:p>
            <a:pPr algn="ctr"/>
            <a:r>
              <a:rPr lang="en-US" dirty="0"/>
              <a:t>in 2015-2016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88714" y="3890680"/>
            <a:ext cx="3076415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41K+ </a:t>
            </a:r>
          </a:p>
          <a:p>
            <a:pPr algn="ctr"/>
            <a:r>
              <a:rPr lang="en-US" dirty="0"/>
              <a:t>participants at annual </a:t>
            </a:r>
            <a:r>
              <a:rPr lang="en-US" i="1" dirty="0"/>
              <a:t>FIRST</a:t>
            </a:r>
            <a:r>
              <a:rPr lang="en-US" sz="600" i="1" dirty="0"/>
              <a:t> </a:t>
            </a:r>
            <a:r>
              <a:rPr lang="en-US" sz="1400" baseline="45000" dirty="0"/>
              <a:t>®</a:t>
            </a:r>
            <a:r>
              <a:rPr lang="en-US" dirty="0"/>
              <a:t> Championship</a:t>
            </a:r>
          </a:p>
        </p:txBody>
      </p:sp>
    </p:spTree>
    <p:extLst>
      <p:ext uri="{BB962C8B-B14F-4D97-AF65-F5344CB8AC3E}">
        <p14:creationId xmlns:p14="http://schemas.microsoft.com/office/powerpoint/2010/main" val="1866791402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3" y="2597776"/>
            <a:ext cx="8711159" cy="198963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436" y="274638"/>
            <a:ext cx="8423564" cy="868362"/>
          </a:xfrm>
        </p:spPr>
        <p:txBody>
          <a:bodyPr/>
          <a:lstStyle/>
          <a:p>
            <a:r>
              <a:rPr lang="en-US" i="1" dirty="0"/>
              <a:t>FIRST</a:t>
            </a:r>
            <a:r>
              <a:rPr lang="en-US" baseline="65000" dirty="0"/>
              <a:t>®</a:t>
            </a:r>
            <a:r>
              <a:rPr lang="en-US" dirty="0"/>
              <a:t> is More than Robots</a:t>
            </a:r>
            <a:r>
              <a:rPr lang="en-US" baseline="65000" dirty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30440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FIRST</a:t>
            </a:r>
            <a:r>
              <a:rPr lang="en-US" sz="1000" i="1" dirty="0"/>
              <a:t> </a:t>
            </a:r>
            <a:r>
              <a:rPr lang="en-US" sz="600" i="1" dirty="0"/>
              <a:t> </a:t>
            </a:r>
            <a:r>
              <a:rPr lang="en-US" sz="2400" baseline="65000" dirty="0"/>
              <a:t>® </a:t>
            </a:r>
            <a:r>
              <a:rPr lang="en-US" i="1" dirty="0"/>
              <a:t>: </a:t>
            </a:r>
            <a:r>
              <a:rPr lang="en-US" dirty="0"/>
              <a:t>Inspire, Transform, and Engage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98291" y="1717505"/>
            <a:ext cx="4038600" cy="47054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Mission</a:t>
            </a:r>
          </a:p>
          <a:p>
            <a:pPr marL="400050" lvl="1" indent="0">
              <a:buNone/>
            </a:pPr>
            <a:r>
              <a:rPr lang="en-US" sz="2900" spc="10" dirty="0"/>
              <a:t>To inspire young people to be science and technology leaders, by engaging them in exciting Mentor-based programs that build science, engineering, and technology skills, that inspire innovation, and that foster well-rounded life capabilities including self-confidence, communication, and leadership.</a:t>
            </a:r>
            <a:br>
              <a:rPr lang="en-US" sz="2900" spc="10" dirty="0"/>
            </a:br>
            <a:endParaRPr lang="en-US" sz="2900" spc="10" dirty="0"/>
          </a:p>
          <a:p>
            <a:pPr marL="0" indent="0">
              <a:buNone/>
            </a:pPr>
            <a:r>
              <a:rPr lang="en-US" sz="3600" b="1" dirty="0"/>
              <a:t>Methodology</a:t>
            </a:r>
          </a:p>
          <a:p>
            <a:pPr marL="400050" lvl="1" indent="0">
              <a:buNone/>
            </a:pPr>
            <a:r>
              <a:rPr lang="en-US" sz="2900" spc="10" dirty="0"/>
              <a:t>Engage kids in kindergarten through high school in exciting, Mentor-based, research and robotics programs that help them become science and technology leaders, as well as well-rounded contributors to society.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717505"/>
            <a:ext cx="4038600" cy="369015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Vision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transform our culture by creating a world where science and technology are celebrated and where young people dream of becoming science and technology leaders.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Dean </a:t>
            </a:r>
            <a:r>
              <a:rPr lang="en-US" dirty="0" err="1"/>
              <a:t>Kamen</a:t>
            </a:r>
            <a:r>
              <a:rPr lang="en-US" dirty="0"/>
              <a:t>, Founder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7187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Impact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" y="-1"/>
            <a:ext cx="9133168" cy="625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41922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42" y="724314"/>
            <a:ext cx="7168337" cy="485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655" y="5580938"/>
            <a:ext cx="70277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March 2016, “FIRST Longitudinal Study: Findings at Follow-Up (Year 3 Report)”.  The Center for Youth and Communities Heller School for Social Policy and Management Brandeis University Waltham, MA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Impacting STEM Interests and Attitudes</a:t>
            </a:r>
          </a:p>
        </p:txBody>
      </p:sp>
    </p:spTree>
    <p:extLst>
      <p:ext uri="{BB962C8B-B14F-4D97-AF65-F5344CB8AC3E}">
        <p14:creationId xmlns:p14="http://schemas.microsoft.com/office/powerpoint/2010/main" val="2722862126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FIRST NEW BRAND">
  <a:themeElements>
    <a:clrScheme name="Custom 3">
      <a:dk1>
        <a:sysClr val="windowText" lastClr="000000"/>
      </a:dk1>
      <a:lt1>
        <a:sysClr val="window" lastClr="FFFFFF"/>
      </a:lt1>
      <a:dk2>
        <a:srgbClr val="2150A3"/>
      </a:dk2>
      <a:lt2>
        <a:srgbClr val="EEECE1"/>
      </a:lt2>
      <a:accent1>
        <a:srgbClr val="2150A3"/>
      </a:accent1>
      <a:accent2>
        <a:srgbClr val="DD031D"/>
      </a:accent2>
      <a:accent3>
        <a:srgbClr val="95989A"/>
      </a:accent3>
      <a:accent4>
        <a:srgbClr val="DEA21B"/>
      </a:accent4>
      <a:accent5>
        <a:srgbClr val="3E8E86"/>
      </a:accent5>
      <a:accent6>
        <a:srgbClr val="B5001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accent3">
              <a:lumMod val="75000"/>
            </a:schemeClr>
          </a:solidFill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9690</TotalTime>
  <Words>1422</Words>
  <Application>Microsoft Office PowerPoint</Application>
  <PresentationFormat>On-screen Show (4:3)</PresentationFormat>
  <Paragraphs>217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Narrow</vt:lpstr>
      <vt:lpstr>Calibri</vt:lpstr>
      <vt:lpstr>Gill Sans</vt:lpstr>
      <vt:lpstr>Helvetica</vt:lpstr>
      <vt:lpstr>inherit</vt:lpstr>
      <vt:lpstr>Times</vt:lpstr>
      <vt:lpstr>Times New Roman</vt:lpstr>
      <vt:lpstr>Wingdings</vt:lpstr>
      <vt:lpstr>FIRST NEW BRAND</vt:lpstr>
      <vt:lpstr>Chart</vt:lpstr>
      <vt:lpstr>Worksheet</vt:lpstr>
      <vt:lpstr> Getting Involved in SoCal FIRST  ® Tech Challenge  7th-12th Grades in  Southern California  July 2016 </vt:lpstr>
      <vt:lpstr>How We Can Grow Together</vt:lpstr>
      <vt:lpstr>FIRST  ® Is…</vt:lpstr>
      <vt:lpstr>FIRST  ® Impact: More Than RobotsSM</vt:lpstr>
      <vt:lpstr>FIRST  ® At-a-Glance</vt:lpstr>
      <vt:lpstr>FIRST® is More than Robots®</vt:lpstr>
      <vt:lpstr>FIRST  ® : Inspire, Transform, and Engage</vt:lpstr>
      <vt:lpstr>FIRST Impact</vt:lpstr>
      <vt:lpstr>Impacting STEM Interests and Attitudes</vt:lpstr>
      <vt:lpstr>Accelerating Female Interests and Identities</vt:lpstr>
      <vt:lpstr>Part of the FIRST  ® Progression of Programs</vt:lpstr>
      <vt:lpstr>PowerPoint Presentation</vt:lpstr>
      <vt:lpstr>Team-Driven Learning</vt:lpstr>
      <vt:lpstr>SoCal Dynamics</vt:lpstr>
      <vt:lpstr>PowerPoint Presentation</vt:lpstr>
      <vt:lpstr>Our Cities and Communities (2015/16)</vt:lpstr>
      <vt:lpstr>Our Growth: Leagues Near Schools</vt:lpstr>
      <vt:lpstr>Core Opportunities</vt:lpstr>
      <vt:lpstr>Our FIRST  ® Community All Benefits</vt:lpstr>
      <vt:lpstr>More Information</vt:lpstr>
      <vt:lpstr>Progression of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Connecting to Southern California FIRST® Programs</vt:lpstr>
    </vt:vector>
  </TitlesOfParts>
  <Company>MRW Communications,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Balunas</dc:creator>
  <cp:lastModifiedBy>Gigi Johnson</cp:lastModifiedBy>
  <cp:revision>366</cp:revision>
  <cp:lastPrinted>2016-07-29T23:26:55Z</cp:lastPrinted>
  <dcterms:created xsi:type="dcterms:W3CDTF">2013-06-03T14:18:53Z</dcterms:created>
  <dcterms:modified xsi:type="dcterms:W3CDTF">2016-07-31T20:22:41Z</dcterms:modified>
</cp:coreProperties>
</file>